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s/slide3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35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7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6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74" r:id="rId3"/>
    <p:sldId id="262" r:id="rId4"/>
    <p:sldId id="264" r:id="rId5"/>
    <p:sldId id="271" r:id="rId6"/>
    <p:sldId id="272" r:id="rId7"/>
    <p:sldId id="275" r:id="rId8"/>
    <p:sldId id="276" r:id="rId9"/>
    <p:sldId id="277" r:id="rId10"/>
    <p:sldId id="278" r:id="rId11"/>
    <p:sldId id="292" r:id="rId12"/>
    <p:sldId id="301" r:id="rId13"/>
    <p:sldId id="300" r:id="rId14"/>
    <p:sldId id="293" r:id="rId15"/>
    <p:sldId id="295" r:id="rId16"/>
    <p:sldId id="294" r:id="rId17"/>
    <p:sldId id="296" r:id="rId18"/>
    <p:sldId id="298" r:id="rId19"/>
    <p:sldId id="280" r:id="rId20"/>
    <p:sldId id="281" r:id="rId21"/>
    <p:sldId id="273" r:id="rId22"/>
    <p:sldId id="303" r:id="rId23"/>
    <p:sldId id="286" r:id="rId24"/>
    <p:sldId id="287" r:id="rId25"/>
    <p:sldId id="288" r:id="rId26"/>
    <p:sldId id="285" r:id="rId27"/>
    <p:sldId id="302" r:id="rId28"/>
    <p:sldId id="289" r:id="rId29"/>
    <p:sldId id="290" r:id="rId30"/>
    <p:sldId id="282" r:id="rId31"/>
    <p:sldId id="283" r:id="rId32"/>
    <p:sldId id="284" r:id="rId33"/>
    <p:sldId id="269" r:id="rId34"/>
    <p:sldId id="268" r:id="rId35"/>
    <p:sldId id="299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0"/>
    <p:restoredTop sz="94698"/>
  </p:normalViewPr>
  <p:slideViewPr>
    <p:cSldViewPr>
      <p:cViewPr varScale="1">
        <p:scale>
          <a:sx n="69" d="100"/>
          <a:sy n="69" d="100"/>
        </p:scale>
        <p:origin x="141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ustomXml" Target="../customXml/item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45" Type="http://schemas.openxmlformats.org/officeDocument/2006/relationships/customXml" Target="../customXml/item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ustomXml" Target="../customXml/item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F3891B-1A3F-4690-BB82-3DDF98BD6B3F}" type="datetimeFigureOut">
              <a:rPr lang="en-US" smtClean="0"/>
              <a:pPr/>
              <a:t>07-Dec-19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818E9B-5676-4B4D-8297-7B0D1521DD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692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/>
          <p:cNvSpPr>
            <a:spLocks noGrp="1" noChangeArrowheads="1"/>
          </p:cNvSpPr>
          <p:nvPr>
            <p:ph type="sldNum" sz="quarter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defRPr/>
            </a:pPr>
            <a:fld id="{6DA61283-5F8A-0D48-A371-EB0BE9BAD711}" type="slidenum">
              <a:rPr lang="el-GR" altLang="en-US" sz="1400">
                <a:ea typeface="SimSun" charset="0"/>
                <a:cs typeface="Arial" charset="0"/>
              </a:rPr>
              <a:pPr>
                <a:spcBef>
                  <a:spcPct val="0"/>
                </a:spcBef>
                <a:defRPr/>
              </a:pPr>
              <a:t>3</a:t>
            </a:fld>
            <a:endParaRPr lang="el-GR" altLang="en-US" sz="1400">
              <a:ea typeface="SimSun" charset="0"/>
              <a:cs typeface="Arial" charset="0"/>
            </a:endParaRPr>
          </a:p>
        </p:txBody>
      </p:sp>
      <p:sp>
        <p:nvSpPr>
          <p:cNvPr id="327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27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10686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rgbClr val="292B36"/>
                </a:solidFill>
                <a:latin typeface="+mn-lt"/>
                <a:ea typeface=""/>
              </a:rPr>
              <a:t>And we like other people noticing the above</a:t>
            </a:r>
          </a:p>
          <a:p>
            <a:endParaRPr lang="en-US" alt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54093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/>
          <p:cNvSpPr>
            <a:spLocks noGrp="1" noChangeArrowheads="1"/>
          </p:cNvSpPr>
          <p:nvPr>
            <p:ph type="sldNum" sz="quarter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defRPr/>
            </a:pPr>
            <a:fld id="{016553C1-59EA-6848-9137-6CC4DA158CC3}" type="slidenum">
              <a:rPr lang="el-GR" altLang="en-US" sz="1400">
                <a:ea typeface="SimSun" charset="0"/>
                <a:cs typeface="Arial" charset="0"/>
              </a:rPr>
              <a:pPr>
                <a:spcBef>
                  <a:spcPct val="0"/>
                </a:spcBef>
                <a:defRPr/>
              </a:pPr>
              <a:t>4</a:t>
            </a:fld>
            <a:endParaRPr lang="el-GR" altLang="en-US" sz="1400">
              <a:ea typeface="SimSun" charset="0"/>
              <a:cs typeface="Arial" charset="0"/>
            </a:endParaRPr>
          </a:p>
        </p:txBody>
      </p:sp>
      <p:sp>
        <p:nvSpPr>
          <p:cNvPr id="368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68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10686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 alt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92824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CD7AA-39DC-49AF-8787-1FCF32EFFDB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1955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CD7AA-39DC-49AF-8787-1FCF32EFFDB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1149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CD7AA-39DC-49AF-8787-1FCF32EFFDB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7383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/>
          <p:cNvSpPr>
            <a:spLocks noGrp="1" noChangeArrowheads="1"/>
          </p:cNvSpPr>
          <p:nvPr>
            <p:ph type="sldNum" sz="quarter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defRPr/>
            </a:pPr>
            <a:fld id="{4AF25AE5-3042-354D-99C0-A0E47F5329A0}" type="slidenum">
              <a:rPr lang="el-GR" altLang="en-US" sz="1400">
                <a:ea typeface="SimSun" charset="0"/>
                <a:cs typeface="Arial" charset="0"/>
              </a:rPr>
              <a:pPr>
                <a:spcBef>
                  <a:spcPct val="0"/>
                </a:spcBef>
                <a:defRPr/>
              </a:pPr>
              <a:t>33</a:t>
            </a:fld>
            <a:endParaRPr lang="el-GR" altLang="en-US" sz="1400">
              <a:ea typeface="SimSun" charset="0"/>
              <a:cs typeface="Arial" charset="0"/>
            </a:endParaRPr>
          </a:p>
        </p:txBody>
      </p:sp>
      <p:sp>
        <p:nvSpPr>
          <p:cNvPr id="430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30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10686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 alt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1161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6"/>
          <p:cNvSpPr>
            <a:spLocks noGrp="1" noChangeArrowheads="1"/>
          </p:cNvSpPr>
          <p:nvPr>
            <p:ph type="sldNum" sz="quarter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defRPr/>
            </a:pPr>
            <a:fld id="{FB60A41E-42D3-314D-95E7-E3A7D99331E3}" type="slidenum">
              <a:rPr lang="el-GR" altLang="en-US" sz="1400">
                <a:ea typeface="SimSun" charset="0"/>
                <a:cs typeface="Arial" charset="0"/>
              </a:rPr>
              <a:pPr>
                <a:spcBef>
                  <a:spcPct val="0"/>
                </a:spcBef>
                <a:defRPr/>
              </a:pPr>
              <a:t>34</a:t>
            </a:fld>
            <a:endParaRPr lang="el-GR" altLang="en-US" sz="1400">
              <a:ea typeface="SimSun" charset="0"/>
              <a:cs typeface="Arial" charset="0"/>
            </a:endParaRPr>
          </a:p>
        </p:txBody>
      </p:sp>
      <p:sp>
        <p:nvSpPr>
          <p:cNvPr id="450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50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10686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 alt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958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EE1AE-501F-4210-BF1B-6C6B99E8DE23}" type="datetimeFigureOut">
              <a:rPr lang="en-GB" smtClean="0"/>
              <a:pPr/>
              <a:t>07/12/2019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8CFAD-2188-427F-BCBC-6F06B95B509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0" name="Picture 2" descr="C:\Users\user\Desktop\rrrrrrrrrrrrrrrr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0315" y="-13692"/>
            <a:ext cx="9944315" cy="6871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Desktop\thefinallogo2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-243408"/>
            <a:ext cx="1835696" cy="1297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eu_flag_co_funded_pos_[rgb]_right.jpg"/>
          <p:cNvPicPr>
            <a:picLocks noGrp="1" noChangeAspect="1"/>
          </p:cNvPicPr>
          <p:nvPr isPhoto="1" userDrawn="1"/>
        </p:nvPicPr>
        <p:blipFill>
          <a:blip r:embed="rId4" cstate="print">
            <a:lum/>
          </a:blip>
          <a:stretch>
            <a:fillRect/>
          </a:stretch>
        </p:blipFill>
        <p:spPr>
          <a:xfrm>
            <a:off x="0" y="0"/>
            <a:ext cx="2934975" cy="8382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 userDrawn="1"/>
        </p:nvSpPr>
        <p:spPr>
          <a:xfrm>
            <a:off x="1874611" y="6211669"/>
            <a:ext cx="5646161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800" dirty="0" smtClean="0"/>
              <a:t> </a:t>
            </a:r>
            <a:r>
              <a:rPr lang="en-US" sz="1600" b="0" dirty="0" smtClean="0"/>
              <a:t>Promoting youth employment in remote areas in Jordan -(Job Jo)</a:t>
            </a:r>
          </a:p>
          <a:p>
            <a:pPr algn="ctr"/>
            <a:r>
              <a:rPr lang="en-US" sz="1600" b="0" dirty="0" smtClean="0"/>
              <a:t> 598428-EPP-1-2018-1-JO-EPPKA2-CBHE-JP </a:t>
            </a:r>
            <a:endParaRPr lang="en-US" sz="1600" b="0" dirty="0"/>
          </a:p>
        </p:txBody>
      </p:sp>
    </p:spTree>
    <p:extLst>
      <p:ext uri="{BB962C8B-B14F-4D97-AF65-F5344CB8AC3E}">
        <p14:creationId xmlns:p14="http://schemas.microsoft.com/office/powerpoint/2010/main" val="4730307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EE1AE-501F-4210-BF1B-6C6B99E8DE23}" type="datetimeFigureOut">
              <a:rPr lang="en-GB" smtClean="0"/>
              <a:pPr/>
              <a:t>07/12/2019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8CFAD-2188-427F-BCBC-6F06B95B509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7382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EE1AE-501F-4210-BF1B-6C6B99E8DE23}" type="datetimeFigureOut">
              <a:rPr lang="en-GB" smtClean="0"/>
              <a:pPr/>
              <a:t>07/12/2019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8CFAD-2188-427F-BCBC-6F06B95B509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38785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EE1AE-501F-4210-BF1B-6C6B99E8DE23}" type="datetimeFigureOut">
              <a:rPr lang="en-GB" smtClean="0"/>
              <a:pPr/>
              <a:t>07/12/2019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8CFAD-2188-427F-BCBC-6F06B95B509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5759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EE1AE-501F-4210-BF1B-6C6B99E8DE23}" type="datetimeFigureOut">
              <a:rPr lang="en-GB" smtClean="0"/>
              <a:pPr/>
              <a:t>07/12/2019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8CFAD-2188-427F-BCBC-6F06B95B509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EE1AE-501F-4210-BF1B-6C6B99E8DE23}" type="datetimeFigureOut">
              <a:rPr lang="en-GB" smtClean="0"/>
              <a:pPr/>
              <a:t>07/12/2019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8CFAD-2188-427F-BCBC-6F06B95B509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0" name="Picture 2" descr="C:\Users\user\Desktop\888888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6576" cy="882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C:\Users\user\Desktop\thefinallogo2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4624"/>
            <a:ext cx="1475656" cy="1043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56801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EE1AE-501F-4210-BF1B-6C6B99E8DE23}" type="datetimeFigureOut">
              <a:rPr lang="en-GB" smtClean="0"/>
              <a:pPr/>
              <a:t>07/12/2019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8CFAD-2188-427F-BCBC-6F06B95B509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5953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EE1AE-501F-4210-BF1B-6C6B99E8DE23}" type="datetimeFigureOut">
              <a:rPr lang="en-GB" smtClean="0"/>
              <a:pPr/>
              <a:t>07/12/2019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8CFAD-2188-427F-BCBC-6F06B95B509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3298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EE1AE-501F-4210-BF1B-6C6B99E8DE23}" type="datetimeFigureOut">
              <a:rPr lang="en-GB" smtClean="0"/>
              <a:pPr/>
              <a:t>07/12/2019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8CFAD-2188-427F-BCBC-6F06B95B509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2822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EE1AE-501F-4210-BF1B-6C6B99E8DE23}" type="datetimeFigureOut">
              <a:rPr lang="en-GB" smtClean="0"/>
              <a:pPr/>
              <a:t>07/12/2019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8CFAD-2188-427F-BCBC-6F06B95B509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0024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EE1AE-501F-4210-BF1B-6C6B99E8DE23}" type="datetimeFigureOut">
              <a:rPr lang="en-GB" smtClean="0"/>
              <a:pPr/>
              <a:t>07/12/2019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8CFAD-2188-427F-BCBC-6F06B95B509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7257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EE1AE-501F-4210-BF1B-6C6B99E8DE23}" type="datetimeFigureOut">
              <a:rPr lang="en-GB" smtClean="0"/>
              <a:pPr/>
              <a:t>07/12/2019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8CFAD-2188-427F-BCBC-6F06B95B509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1345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EE1AE-501F-4210-BF1B-6C6B99E8DE23}" type="datetimeFigureOut">
              <a:rPr lang="en-GB" smtClean="0"/>
              <a:pPr/>
              <a:t>07/12/2019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A8CFAD-2188-427F-BCBC-6F06B95B509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8550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iff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venturebeat.com/2010/10/05/gamification-business/" TargetMode="Externa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kahoot.com/" TargetMode="Externa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Gamification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bethgoldman.com/wp-content/uploads/2013/10/gamification-at-insideview.pptx" TargetMode="External"/><Relationship Id="rId4" Type="http://schemas.openxmlformats.org/officeDocument/2006/relationships/hyperlink" Target="https://www.interaction-design.org/literature/book/gamification-at-work-designing-engaging-business-software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s://create.kahoot.it/details/flags-from-around-the-world/be68c11e-35eb-4106-a590-225a6fff82b0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63688" y="1916832"/>
            <a:ext cx="5760640" cy="18097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3000"/>
              </a:lnSpc>
              <a:spcAft>
                <a:spcPct val="0"/>
              </a:spcAft>
              <a:defRPr/>
            </a:pPr>
            <a:r>
              <a:rPr lang="en-US" altLang="en-US" sz="4000" b="1" dirty="0" err="1">
                <a:latin typeface="Calibri" charset="0"/>
              </a:rPr>
              <a:t>Gamification</a:t>
            </a:r>
            <a:r>
              <a:rPr lang="en-US" altLang="en-US" sz="4000" b="1" dirty="0">
                <a:latin typeface="Calibri" charset="0"/>
              </a:rPr>
              <a:t> </a:t>
            </a:r>
            <a:endParaRPr lang="en-US" altLang="en-US" sz="4000" b="1" dirty="0" smtClean="0">
              <a:latin typeface="Calibri" charset="0"/>
            </a:endParaRPr>
          </a:p>
          <a:p>
            <a:pPr algn="ctr">
              <a:lnSpc>
                <a:spcPct val="93000"/>
              </a:lnSpc>
              <a:spcAft>
                <a:spcPct val="0"/>
              </a:spcAft>
              <a:defRPr/>
            </a:pPr>
            <a:r>
              <a:rPr lang="en-US" altLang="en-US" sz="4000" b="1" dirty="0" smtClean="0">
                <a:latin typeface="Calibri" charset="0"/>
              </a:rPr>
              <a:t>and </a:t>
            </a:r>
          </a:p>
          <a:p>
            <a:pPr algn="ctr">
              <a:lnSpc>
                <a:spcPct val="93000"/>
              </a:lnSpc>
              <a:spcAft>
                <a:spcPct val="0"/>
              </a:spcAft>
              <a:defRPr/>
            </a:pPr>
            <a:r>
              <a:rPr lang="en-US" altLang="en-US" sz="4000" b="1" dirty="0" err="1" smtClean="0">
                <a:latin typeface="Calibri" charset="0"/>
              </a:rPr>
              <a:t>Kahoot</a:t>
            </a:r>
            <a:endParaRPr lang="en-US" altLang="en-US" sz="4000" b="1" dirty="0" smtClean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0942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C000"/>
                </a:solidFill>
                <a:latin typeface="Calibri" charset="0"/>
              </a:rPr>
              <a:t>Game mechanics </a:t>
            </a:r>
            <a:r>
              <a:rPr lang="en-US" dirty="0">
                <a:solidFill>
                  <a:srgbClr val="FFC000"/>
                </a:solidFill>
                <a:latin typeface="Calibri" charset="0"/>
              </a:rPr>
              <a:t>- examples</a:t>
            </a:r>
            <a:endParaRPr lang="en-GB" dirty="0">
              <a:solidFill>
                <a:srgbClr val="FFC000"/>
              </a:solidFill>
            </a:endParaRPr>
          </a:p>
        </p:txBody>
      </p:sp>
      <p:sp>
        <p:nvSpPr>
          <p:cNvPr id="6" name="AutoShape 2" descr="mage result for facebook"/>
          <p:cNvSpPr>
            <a:spLocks noChangeAspect="1" noChangeArrowheads="1"/>
          </p:cNvSpPr>
          <p:nvPr/>
        </p:nvSpPr>
        <p:spPr bwMode="auto">
          <a:xfrm flipH="1">
            <a:off x="-2420888" y="0"/>
            <a:ext cx="2420888" cy="242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4" descr="mage result for linked in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6" descr="mage result for qatar qmiles"/>
          <p:cNvSpPr>
            <a:spLocks noGrp="1" noChangeAspect="1" noChangeArrowheads="1"/>
          </p:cNvSpPr>
          <p:nvPr>
            <p:ph idx="1"/>
          </p:nvPr>
        </p:nvSpPr>
        <p:spPr bwMode="auto">
          <a:xfrm>
            <a:off x="457200" y="1600200"/>
            <a:ext cx="3466728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indent="0" defTabSz="457200">
              <a:defRPr/>
            </a:pPr>
            <a:r>
              <a:rPr lang="en-GB" dirty="0" smtClean="0"/>
              <a:t>Grades/Points</a:t>
            </a:r>
          </a:p>
          <a:p>
            <a:pPr marL="400050" lvl="1" indent="0" defTabSz="457200">
              <a:defRPr/>
            </a:pPr>
            <a:r>
              <a:rPr lang="en-US" sz="2400" dirty="0"/>
              <a:t>basic elements of a multitude of games and gamified </a:t>
            </a:r>
            <a:r>
              <a:rPr lang="en-US" sz="2400" dirty="0" smtClean="0"/>
              <a:t>applications</a:t>
            </a:r>
          </a:p>
          <a:p>
            <a:pPr marL="0" indent="0" defTabSz="457200">
              <a:defRPr/>
            </a:pPr>
            <a:r>
              <a:rPr lang="en-US" dirty="0"/>
              <a:t>Leaderboards</a:t>
            </a:r>
          </a:p>
          <a:p>
            <a:pPr marL="400050" lvl="1" indent="0" defTabSz="457200">
              <a:defRPr/>
            </a:pPr>
            <a:r>
              <a:rPr lang="en-US" sz="2200" dirty="0" smtClean="0"/>
              <a:t>competitive </a:t>
            </a:r>
            <a:r>
              <a:rPr lang="en-US" sz="2200" dirty="0"/>
              <a:t>indicators of progress that relate the player's own performance to the performance of others</a:t>
            </a:r>
            <a:endParaRPr lang="en-US" sz="19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5976" y="2093808"/>
            <a:ext cx="4044280" cy="3538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04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C000"/>
                </a:solidFill>
                <a:latin typeface="Calibri" charset="0"/>
              </a:rPr>
              <a:t>Other Game mechanics</a:t>
            </a:r>
            <a:endParaRPr lang="en-GB" dirty="0">
              <a:solidFill>
                <a:srgbClr val="FFC000"/>
              </a:solidFill>
            </a:endParaRPr>
          </a:p>
        </p:txBody>
      </p:sp>
      <p:sp>
        <p:nvSpPr>
          <p:cNvPr id="6" name="AutoShape 2" descr="mage result for facebook"/>
          <p:cNvSpPr>
            <a:spLocks noChangeAspect="1" noChangeArrowheads="1"/>
          </p:cNvSpPr>
          <p:nvPr/>
        </p:nvSpPr>
        <p:spPr bwMode="auto">
          <a:xfrm flipH="1">
            <a:off x="-2420888" y="0"/>
            <a:ext cx="2420888" cy="242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4" descr="mage result for linked in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6" descr="mage result for qatar qmiles"/>
          <p:cNvSpPr>
            <a:spLocks noGrp="1" noChangeAspect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sz="2800" dirty="0" smtClean="0"/>
              <a:t>Badges</a:t>
            </a:r>
            <a:endParaRPr lang="en-US" dirty="0" smtClean="0"/>
          </a:p>
          <a:p>
            <a:pPr lvl="1"/>
            <a:r>
              <a:rPr lang="en-US" sz="2400" dirty="0"/>
              <a:t>visual representations of </a:t>
            </a:r>
            <a:r>
              <a:rPr lang="en-US" sz="2400" dirty="0" smtClean="0"/>
              <a:t>achievements</a:t>
            </a:r>
          </a:p>
          <a:p>
            <a:r>
              <a:rPr lang="en-US" sz="2800" dirty="0"/>
              <a:t>Performance </a:t>
            </a:r>
            <a:r>
              <a:rPr lang="en-US" sz="2800" dirty="0" smtClean="0"/>
              <a:t>graphs</a:t>
            </a:r>
          </a:p>
          <a:p>
            <a:pPr lvl="1"/>
            <a:r>
              <a:rPr lang="en-US" sz="2400" dirty="0" smtClean="0"/>
              <a:t>performance </a:t>
            </a:r>
            <a:r>
              <a:rPr lang="en-US" sz="2400" dirty="0"/>
              <a:t>compared to </a:t>
            </a:r>
            <a:r>
              <a:rPr lang="en-US" sz="2400" dirty="0" smtClean="0"/>
              <a:t>preceding performance</a:t>
            </a:r>
            <a:endParaRPr lang="en-US" dirty="0"/>
          </a:p>
          <a:p>
            <a:r>
              <a:rPr lang="en-US" sz="2800" dirty="0"/>
              <a:t>Meaningful </a:t>
            </a:r>
            <a:r>
              <a:rPr lang="en-US" sz="2800" dirty="0" smtClean="0"/>
              <a:t>stories</a:t>
            </a:r>
          </a:p>
          <a:p>
            <a:pPr lvl="1"/>
            <a:r>
              <a:rPr lang="en-US" sz="2400" dirty="0" smtClean="0"/>
              <a:t>analogies </a:t>
            </a:r>
            <a:r>
              <a:rPr lang="en-US" sz="2400" dirty="0"/>
              <a:t>of real-world </a:t>
            </a:r>
            <a:r>
              <a:rPr lang="en-US" sz="2400" dirty="0" smtClean="0"/>
              <a:t>settings</a:t>
            </a:r>
          </a:p>
          <a:p>
            <a:pPr lvl="1"/>
            <a:r>
              <a:rPr lang="en-US" sz="2400" dirty="0" smtClean="0"/>
              <a:t>can inspire or motivate players</a:t>
            </a:r>
            <a:endParaRPr lang="en-US" sz="2400" dirty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4288" y="1600200"/>
            <a:ext cx="999555" cy="999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619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C000"/>
                </a:solidFill>
                <a:latin typeface="Calibri" charset="0"/>
              </a:rPr>
              <a:t>Other Game mechanics</a:t>
            </a:r>
            <a:endParaRPr lang="en-GB" dirty="0">
              <a:solidFill>
                <a:srgbClr val="FFC000"/>
              </a:solidFill>
            </a:endParaRPr>
          </a:p>
        </p:txBody>
      </p:sp>
      <p:sp>
        <p:nvSpPr>
          <p:cNvPr id="6" name="AutoShape 2" descr="mage result for facebook"/>
          <p:cNvSpPr>
            <a:spLocks noChangeAspect="1" noChangeArrowheads="1"/>
          </p:cNvSpPr>
          <p:nvPr/>
        </p:nvSpPr>
        <p:spPr bwMode="auto">
          <a:xfrm flipH="1">
            <a:off x="-2420888" y="0"/>
            <a:ext cx="2420888" cy="242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4" descr="mage result for linked in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6" descr="mage result for qatar qmiles"/>
          <p:cNvSpPr>
            <a:spLocks noGrp="1" noChangeAspect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sz="2800" dirty="0" smtClean="0"/>
              <a:t>Avatars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sz="2800" dirty="0" smtClean="0"/>
              <a:t>Teammates</a:t>
            </a:r>
            <a:endParaRPr lang="en-US" dirty="0" smtClean="0"/>
          </a:p>
          <a:p>
            <a:pPr lvl="1"/>
            <a:r>
              <a:rPr lang="en-US" sz="2400" dirty="0" smtClean="0"/>
              <a:t>bring conflict</a:t>
            </a:r>
            <a:r>
              <a:rPr lang="en-US" sz="2400" dirty="0"/>
              <a:t>, competition or </a:t>
            </a:r>
            <a:r>
              <a:rPr lang="en-US" sz="2400" dirty="0" smtClean="0"/>
              <a:t>cooperation</a:t>
            </a:r>
            <a:endParaRPr lang="en-US" sz="2400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9832" y="1600200"/>
            <a:ext cx="3155429" cy="293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680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C000"/>
                </a:solidFill>
                <a:latin typeface="Calibri" charset="0"/>
              </a:rPr>
              <a:t>Other Game mechanics</a:t>
            </a:r>
            <a:endParaRPr lang="en-GB" dirty="0">
              <a:solidFill>
                <a:srgbClr val="FFC000"/>
              </a:solidFill>
            </a:endParaRPr>
          </a:p>
        </p:txBody>
      </p:sp>
      <p:sp>
        <p:nvSpPr>
          <p:cNvPr id="6" name="AutoShape 2" descr="mage result for facebook"/>
          <p:cNvSpPr>
            <a:spLocks noChangeAspect="1" noChangeArrowheads="1"/>
          </p:cNvSpPr>
          <p:nvPr/>
        </p:nvSpPr>
        <p:spPr bwMode="auto">
          <a:xfrm flipH="1">
            <a:off x="-2420888" y="0"/>
            <a:ext cx="2420888" cy="242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4" descr="mage result for linked in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6" descr="mage result for qatar qmiles"/>
          <p:cNvSpPr>
            <a:spLocks noGrp="1" noChangeAspect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77500" lnSpcReduction="20000"/>
          </a:bodyPr>
          <a:lstStyle/>
          <a:p>
            <a:r>
              <a:rPr lang="en-US" dirty="0"/>
              <a:t>Achievements</a:t>
            </a:r>
          </a:p>
          <a:p>
            <a:r>
              <a:rPr lang="en-US" dirty="0"/>
              <a:t>Appointments</a:t>
            </a:r>
          </a:p>
          <a:p>
            <a:r>
              <a:rPr lang="en-US" dirty="0"/>
              <a:t>Behavioral Momentum</a:t>
            </a:r>
          </a:p>
          <a:p>
            <a:r>
              <a:rPr lang="en-US" dirty="0"/>
              <a:t>Blissful Productivity</a:t>
            </a:r>
          </a:p>
          <a:p>
            <a:r>
              <a:rPr lang="en-US" dirty="0"/>
              <a:t>Bonuses</a:t>
            </a:r>
          </a:p>
          <a:p>
            <a:r>
              <a:rPr lang="en-US" dirty="0"/>
              <a:t>Cascading Information Theory</a:t>
            </a:r>
          </a:p>
          <a:p>
            <a:r>
              <a:rPr lang="en-US" dirty="0"/>
              <a:t>Combos</a:t>
            </a:r>
          </a:p>
          <a:p>
            <a:r>
              <a:rPr lang="en-US" dirty="0"/>
              <a:t>Community Collaboration</a:t>
            </a:r>
          </a:p>
          <a:p>
            <a:r>
              <a:rPr lang="en-US" dirty="0"/>
              <a:t>Countdown</a:t>
            </a:r>
          </a:p>
          <a:p>
            <a:r>
              <a:rPr lang="en-US" dirty="0"/>
              <a:t>Discovery</a:t>
            </a:r>
          </a:p>
          <a:p>
            <a:r>
              <a:rPr lang="en-US" dirty="0"/>
              <a:t>Epic Meaning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8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C000"/>
                </a:solidFill>
                <a:latin typeface="Calibri" charset="0"/>
              </a:rPr>
              <a:t>Other Game mechanics</a:t>
            </a:r>
            <a:endParaRPr lang="en-GB" dirty="0">
              <a:solidFill>
                <a:srgbClr val="FFC000"/>
              </a:solidFill>
            </a:endParaRPr>
          </a:p>
        </p:txBody>
      </p:sp>
      <p:sp>
        <p:nvSpPr>
          <p:cNvPr id="6" name="AutoShape 2" descr="mage result for facebook"/>
          <p:cNvSpPr>
            <a:spLocks noChangeAspect="1" noChangeArrowheads="1"/>
          </p:cNvSpPr>
          <p:nvPr/>
        </p:nvSpPr>
        <p:spPr bwMode="auto">
          <a:xfrm flipH="1">
            <a:off x="-2420888" y="0"/>
            <a:ext cx="2420888" cy="242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4" descr="mage result for linked in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6" descr="mage result for qatar qmiles"/>
          <p:cNvSpPr>
            <a:spLocks noGrp="1" noChangeAspect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85000" lnSpcReduction="20000"/>
          </a:bodyPr>
          <a:lstStyle/>
          <a:p>
            <a:r>
              <a:rPr lang="en-US" dirty="0"/>
              <a:t>Free Lunch</a:t>
            </a:r>
          </a:p>
          <a:p>
            <a:r>
              <a:rPr lang="en-US" dirty="0" smtClean="0"/>
              <a:t>Infinite </a:t>
            </a:r>
            <a:r>
              <a:rPr lang="en-US" dirty="0"/>
              <a:t>Gameplay</a:t>
            </a:r>
          </a:p>
          <a:p>
            <a:r>
              <a:rPr lang="en-US" dirty="0"/>
              <a:t>Levels</a:t>
            </a:r>
          </a:p>
          <a:p>
            <a:r>
              <a:rPr lang="en-US" dirty="0"/>
              <a:t>Loss </a:t>
            </a:r>
            <a:r>
              <a:rPr lang="en-US" dirty="0" smtClean="0"/>
              <a:t>Aversion</a:t>
            </a:r>
            <a:endParaRPr lang="en-US" dirty="0"/>
          </a:p>
          <a:p>
            <a:r>
              <a:rPr lang="en-US" dirty="0"/>
              <a:t>Ownership</a:t>
            </a:r>
          </a:p>
          <a:p>
            <a:r>
              <a:rPr lang="en-US" dirty="0" smtClean="0"/>
              <a:t>Progression</a:t>
            </a:r>
            <a:endParaRPr lang="en-US" dirty="0"/>
          </a:p>
          <a:p>
            <a:r>
              <a:rPr lang="en-US" dirty="0" smtClean="0"/>
              <a:t>Reward </a:t>
            </a:r>
            <a:r>
              <a:rPr lang="en-US" dirty="0"/>
              <a:t>Schedules</a:t>
            </a:r>
          </a:p>
          <a:p>
            <a:r>
              <a:rPr lang="en-US" dirty="0"/>
              <a:t>Status</a:t>
            </a:r>
          </a:p>
          <a:p>
            <a:r>
              <a:rPr lang="en-US" dirty="0"/>
              <a:t>Urgent Optimism</a:t>
            </a:r>
          </a:p>
          <a:p>
            <a:r>
              <a:rPr lang="en-US" dirty="0" err="1"/>
              <a:t>Virality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8314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C000"/>
                </a:solidFill>
                <a:latin typeface="Calibri" charset="0"/>
              </a:rPr>
              <a:t>Common </a:t>
            </a:r>
            <a:r>
              <a:rPr lang="en-US" dirty="0" err="1" smtClean="0">
                <a:solidFill>
                  <a:srgbClr val="FFC000"/>
                </a:solidFill>
                <a:latin typeface="Calibri" charset="0"/>
              </a:rPr>
              <a:t>gamification</a:t>
            </a:r>
            <a:r>
              <a:rPr lang="en-US" dirty="0" smtClean="0">
                <a:solidFill>
                  <a:srgbClr val="FFC000"/>
                </a:solidFill>
                <a:latin typeface="Calibri" charset="0"/>
              </a:rPr>
              <a:t> techniques</a:t>
            </a:r>
            <a:endParaRPr lang="en-GB" dirty="0">
              <a:solidFill>
                <a:srgbClr val="FFC000"/>
              </a:solidFill>
            </a:endParaRPr>
          </a:p>
        </p:txBody>
      </p:sp>
      <p:sp>
        <p:nvSpPr>
          <p:cNvPr id="6" name="AutoShape 2" descr="mage result for facebook"/>
          <p:cNvSpPr>
            <a:spLocks noChangeAspect="1" noChangeArrowheads="1"/>
          </p:cNvSpPr>
          <p:nvPr/>
        </p:nvSpPr>
        <p:spPr bwMode="auto">
          <a:xfrm flipH="1">
            <a:off x="-2420888" y="0"/>
            <a:ext cx="2420888" cy="242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4" descr="mage result for linked in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6" descr="mage result for qatar qmiles"/>
          <p:cNvSpPr>
            <a:spLocks noGrp="1" noChangeAspect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2400" dirty="0" smtClean="0"/>
              <a:t>Progress </a:t>
            </a:r>
            <a:r>
              <a:rPr lang="en-US" sz="2400" dirty="0"/>
              <a:t>bars</a:t>
            </a:r>
          </a:p>
          <a:p>
            <a:r>
              <a:rPr lang="en-US" sz="2400" dirty="0"/>
              <a:t>A</a:t>
            </a:r>
            <a:r>
              <a:rPr lang="en-US" sz="2400" dirty="0" smtClean="0"/>
              <a:t>ctivity </a:t>
            </a:r>
            <a:r>
              <a:rPr lang="en-US" sz="2400" dirty="0"/>
              <a:t>feeds</a:t>
            </a:r>
          </a:p>
          <a:p>
            <a:r>
              <a:rPr lang="en-US" sz="2400" dirty="0"/>
              <a:t>R</a:t>
            </a:r>
            <a:r>
              <a:rPr lang="en-US" sz="2400" dirty="0" smtClean="0"/>
              <a:t>eal-time </a:t>
            </a:r>
            <a:r>
              <a:rPr lang="en-US" sz="2400" dirty="0"/>
              <a:t>feedback</a:t>
            </a:r>
          </a:p>
          <a:p>
            <a:r>
              <a:rPr lang="en-US" sz="2400" dirty="0"/>
              <a:t>V</a:t>
            </a:r>
            <a:r>
              <a:rPr lang="en-US" sz="2400" dirty="0" smtClean="0"/>
              <a:t>irtual </a:t>
            </a:r>
            <a:r>
              <a:rPr lang="en-US" sz="2400" dirty="0"/>
              <a:t>currency</a:t>
            </a:r>
          </a:p>
          <a:p>
            <a:r>
              <a:rPr lang="en-US" sz="2400" dirty="0"/>
              <a:t>G</a:t>
            </a:r>
            <a:r>
              <a:rPr lang="en-US" sz="2400" dirty="0" smtClean="0"/>
              <a:t>ifting</a:t>
            </a:r>
            <a:endParaRPr lang="en-US" sz="2400" dirty="0"/>
          </a:p>
          <a:p>
            <a:r>
              <a:rPr lang="en-US" sz="2400" dirty="0"/>
              <a:t>C</a:t>
            </a:r>
            <a:r>
              <a:rPr lang="en-US" sz="2400" dirty="0" smtClean="0"/>
              <a:t>hallenges </a:t>
            </a:r>
            <a:r>
              <a:rPr lang="en-US" sz="2400" dirty="0"/>
              <a:t>and quests</a:t>
            </a:r>
          </a:p>
          <a:p>
            <a:r>
              <a:rPr lang="en-US" sz="2400" dirty="0"/>
              <a:t>T</a:t>
            </a:r>
            <a:r>
              <a:rPr lang="en-US" sz="2400" dirty="0" smtClean="0"/>
              <a:t>rophy </a:t>
            </a:r>
            <a:r>
              <a:rPr lang="en-US" sz="2400" dirty="0"/>
              <a:t>case</a:t>
            </a:r>
          </a:p>
          <a:p>
            <a:r>
              <a:rPr lang="en-US" sz="2400" dirty="0"/>
              <a:t>M</a:t>
            </a:r>
            <a:r>
              <a:rPr lang="en-US" sz="2400" dirty="0" smtClean="0"/>
              <a:t>ini </a:t>
            </a:r>
            <a:r>
              <a:rPr lang="en-US" sz="2400" dirty="0"/>
              <a:t>games within other activities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9809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Feedback loop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17869" y="5723752"/>
            <a:ext cx="372646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http://www.gamified.co.uk/user-types/#.U7wwMvldXDS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5776" y="2204864"/>
            <a:ext cx="3362302" cy="3216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7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>
                <a:solidFill>
                  <a:srgbClr val="FFC000"/>
                </a:solidFill>
                <a:latin typeface="Calibri" charset="0"/>
              </a:rPr>
              <a:t>G</a:t>
            </a:r>
            <a:r>
              <a:rPr lang="en-US" dirty="0" err="1" smtClean="0">
                <a:solidFill>
                  <a:srgbClr val="FFC000"/>
                </a:solidFill>
                <a:latin typeface="Calibri" charset="0"/>
              </a:rPr>
              <a:t>amification</a:t>
            </a:r>
            <a:r>
              <a:rPr lang="en-US" dirty="0" smtClean="0">
                <a:solidFill>
                  <a:srgbClr val="FFC000"/>
                </a:solidFill>
                <a:latin typeface="Calibri" charset="0"/>
              </a:rPr>
              <a:t> and psychology</a:t>
            </a:r>
            <a:endParaRPr lang="en-GB" dirty="0">
              <a:solidFill>
                <a:srgbClr val="FFC000"/>
              </a:solidFill>
            </a:endParaRPr>
          </a:p>
        </p:txBody>
      </p:sp>
      <p:sp>
        <p:nvSpPr>
          <p:cNvPr id="6" name="AutoShape 2" descr="mage result for facebook"/>
          <p:cNvSpPr>
            <a:spLocks noChangeAspect="1" noChangeArrowheads="1"/>
          </p:cNvSpPr>
          <p:nvPr/>
        </p:nvSpPr>
        <p:spPr bwMode="auto">
          <a:xfrm flipH="1">
            <a:off x="-2420888" y="0"/>
            <a:ext cx="2420888" cy="242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4" descr="mage result for linked in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8192" y="1988840"/>
            <a:ext cx="6447616" cy="3866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496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C000"/>
                </a:solidFill>
                <a:latin typeface="Calibri" charset="0"/>
              </a:rPr>
              <a:t>The Psychology of </a:t>
            </a:r>
            <a:r>
              <a:rPr lang="en-US" dirty="0" err="1">
                <a:solidFill>
                  <a:srgbClr val="FFC000"/>
                </a:solidFill>
                <a:latin typeface="Calibri" charset="0"/>
              </a:rPr>
              <a:t>Gamification</a:t>
            </a:r>
            <a:endParaRPr lang="en-GB" dirty="0">
              <a:solidFill>
                <a:srgbClr val="FFC000"/>
              </a:solidFill>
            </a:endParaRPr>
          </a:p>
        </p:txBody>
      </p:sp>
      <p:sp>
        <p:nvSpPr>
          <p:cNvPr id="6" name="AutoShape 2" descr="mage result for facebook"/>
          <p:cNvSpPr>
            <a:spLocks noChangeAspect="1" noChangeArrowheads="1"/>
          </p:cNvSpPr>
          <p:nvPr/>
        </p:nvSpPr>
        <p:spPr bwMode="auto">
          <a:xfrm flipH="1">
            <a:off x="-2420888" y="0"/>
            <a:ext cx="2420888" cy="242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4" descr="mage result for linked in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6" descr="mage result for qatar qmiles"/>
          <p:cNvSpPr>
            <a:spLocks noGrp="1" noChangeAspect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sz="2800" dirty="0"/>
              <a:t>How game mechanics relate to different psychology </a:t>
            </a:r>
            <a:r>
              <a:rPr lang="en-US" sz="2800" dirty="0" smtClean="0"/>
              <a:t>principles</a:t>
            </a:r>
          </a:p>
          <a:p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7708" t="14358" r="2273" b="14168"/>
          <a:stretch/>
        </p:blipFill>
        <p:spPr>
          <a:xfrm>
            <a:off x="457200" y="2898539"/>
            <a:ext cx="8508570" cy="3213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54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Breakout Session: User Types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17869" y="5723752"/>
            <a:ext cx="372646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http://www.gamified.co.uk/user-types/#.U7wwMvldXDS</a:t>
            </a:r>
          </a:p>
        </p:txBody>
      </p:sp>
      <p:sp>
        <p:nvSpPr>
          <p:cNvPr id="5" name="Rectangle 4"/>
          <p:cNvSpPr/>
          <p:nvPr/>
        </p:nvSpPr>
        <p:spPr>
          <a:xfrm>
            <a:off x="2125815" y="6066653"/>
            <a:ext cx="491057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http://www.gamified.co.uk/user-types/#.U7wwMvldXDS</a:t>
            </a:r>
          </a:p>
        </p:txBody>
      </p:sp>
      <p:pic>
        <p:nvPicPr>
          <p:cNvPr id="6146" name="Picture 2" descr="ser Types Hex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879139"/>
            <a:ext cx="4221284" cy="4187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4690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C000"/>
                </a:solidFill>
                <a:latin typeface="Calibri" charset="0"/>
              </a:rPr>
              <a:t>What is </a:t>
            </a:r>
            <a:r>
              <a:rPr lang="en-US" dirty="0" err="1" smtClean="0">
                <a:solidFill>
                  <a:srgbClr val="FFC000"/>
                </a:solidFill>
                <a:latin typeface="Calibri" charset="0"/>
              </a:rPr>
              <a:t>gamification</a:t>
            </a:r>
            <a:r>
              <a:rPr lang="en-US" dirty="0" smtClean="0">
                <a:solidFill>
                  <a:srgbClr val="FFC000"/>
                </a:solidFill>
                <a:latin typeface="Calibri" charset="0"/>
              </a:rPr>
              <a:t>?</a:t>
            </a:r>
            <a:endParaRPr lang="en-GB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defTabSz="457200">
              <a:defRPr/>
            </a:pPr>
            <a:r>
              <a:rPr lang="en-US" dirty="0"/>
              <a:t>the use of </a:t>
            </a:r>
            <a:r>
              <a:rPr lang="en-US" dirty="0" smtClean="0"/>
              <a:t>game-design </a:t>
            </a:r>
            <a:r>
              <a:rPr lang="en-US" dirty="0"/>
              <a:t>elements and game principles in non-game </a:t>
            </a:r>
            <a:r>
              <a:rPr lang="en-US" dirty="0" smtClean="0"/>
              <a:t>contexts</a:t>
            </a:r>
          </a:p>
          <a:p>
            <a:pPr marL="857250" lvl="1" indent="-457200" defTabSz="457200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to </a:t>
            </a:r>
            <a:r>
              <a:rPr lang="en-US" dirty="0"/>
              <a:t>engage users and change </a:t>
            </a:r>
            <a:r>
              <a:rPr lang="en-US" dirty="0" smtClean="0"/>
              <a:t>behavior</a:t>
            </a:r>
            <a:endParaRPr lang="en-US" dirty="0"/>
          </a:p>
          <a:p>
            <a:pPr marL="457200" indent="-457200" defTabSz="457200">
              <a:defRPr/>
            </a:pPr>
            <a:endParaRPr lang="en-US" dirty="0"/>
          </a:p>
          <a:p>
            <a:pPr marL="457200" indent="-457200" defTabSz="457200">
              <a:defRPr/>
            </a:pPr>
            <a:r>
              <a:rPr lang="en-US" dirty="0" smtClean="0"/>
              <a:t>More specifically:</a:t>
            </a:r>
          </a:p>
          <a:p>
            <a:pPr marL="857250" lvl="1" indent="-457200" defTabSz="457200">
              <a:defRPr/>
            </a:pPr>
            <a:r>
              <a:rPr lang="en-US" dirty="0" smtClean="0">
                <a:solidFill>
                  <a:srgbClr val="FFC000"/>
                </a:solidFill>
              </a:rPr>
              <a:t>use </a:t>
            </a:r>
            <a:r>
              <a:rPr lang="en-US" dirty="0">
                <a:solidFill>
                  <a:srgbClr val="FFC000"/>
                </a:solidFill>
              </a:rPr>
              <a:t>of game-thinking and game mechanics </a:t>
            </a:r>
            <a:r>
              <a:rPr lang="en-US" dirty="0"/>
              <a:t>in a non-game context in order to improve user engagement, </a:t>
            </a:r>
            <a:r>
              <a:rPr lang="en-US" dirty="0" smtClean="0"/>
              <a:t>crowdsourcing, ease of use, usefulness, learning etc.</a:t>
            </a:r>
            <a:endParaRPr lang="en-US" dirty="0"/>
          </a:p>
          <a:p>
            <a:pPr marL="457200" lvl="0" indent="-457200" defTabSz="457200">
              <a:defRPr/>
            </a:pPr>
            <a:endParaRPr lang="en-US" sz="2700" dirty="0" smtClean="0">
              <a:solidFill>
                <a:prstClr val="black"/>
              </a:solidFill>
            </a:endParaRPr>
          </a:p>
          <a:p>
            <a:pPr marL="457200" lvl="0" indent="-457200" defTabSz="457200">
              <a:defRPr/>
            </a:pPr>
            <a:r>
              <a:rPr lang="en-US" sz="3000" dirty="0" smtClean="0">
                <a:solidFill>
                  <a:prstClr val="black"/>
                </a:solidFill>
              </a:rPr>
              <a:t>An </a:t>
            </a:r>
            <a:r>
              <a:rPr lang="en-US" sz="3000" dirty="0">
                <a:solidFill>
                  <a:prstClr val="black"/>
                </a:solidFill>
              </a:rPr>
              <a:t>example: for websites, means to encourage users to engage </a:t>
            </a:r>
            <a:r>
              <a:rPr lang="en-US" sz="3000" dirty="0" smtClean="0">
                <a:solidFill>
                  <a:prstClr val="black"/>
                </a:solidFill>
              </a:rPr>
              <a:t>in </a:t>
            </a:r>
            <a:r>
              <a:rPr lang="en-US" sz="3000" dirty="0">
                <a:solidFill>
                  <a:prstClr val="black"/>
                </a:solidFill>
              </a:rPr>
              <a:t>specific </a:t>
            </a:r>
            <a:r>
              <a:rPr lang="en-US" sz="3000" dirty="0" smtClean="0">
                <a:solidFill>
                  <a:prstClr val="black"/>
                </a:solidFill>
              </a:rPr>
              <a:t>behaviors that increase the site use</a:t>
            </a:r>
            <a:endParaRPr lang="en-US" sz="3000" dirty="0">
              <a:solidFill>
                <a:prstClr val="black"/>
              </a:solidFill>
            </a:endParaRPr>
          </a:p>
          <a:p>
            <a:pPr marL="0" indent="0" defTabSz="457200">
              <a:buClr>
                <a:srgbClr val="991426"/>
              </a:buClr>
              <a:defRPr/>
            </a:pPr>
            <a:endParaRPr lang="en-US" dirty="0" smtClean="0">
              <a:solidFill>
                <a:srgbClr val="292B36"/>
              </a:solidFill>
            </a:endParaRPr>
          </a:p>
          <a:p>
            <a:pPr>
              <a:spcBef>
                <a:spcPts val="200"/>
              </a:spcBef>
              <a:buSzPct val="100000"/>
              <a:defRPr/>
            </a:pPr>
            <a:endParaRPr lang="el-GR" altLang="en-US" sz="1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0387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Breakout Session: User Types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20482" name="Picture 2" descr="http://gamified.co.uk/wp-content/uploads/2013/02/willing-to-pla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8805" y="1828800"/>
            <a:ext cx="4046391" cy="382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717869" y="5723752"/>
            <a:ext cx="372646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http://www.gamified.co.uk/user-types/#.U7wwMvldXDS</a:t>
            </a:r>
          </a:p>
        </p:txBody>
      </p:sp>
      <p:sp>
        <p:nvSpPr>
          <p:cNvPr id="5" name="Rectangle 4"/>
          <p:cNvSpPr/>
          <p:nvPr/>
        </p:nvSpPr>
        <p:spPr>
          <a:xfrm>
            <a:off x="2125815" y="6066653"/>
            <a:ext cx="491057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http://www.gamified.co.uk/user-types/#.U7wwMvldXDS</a:t>
            </a:r>
          </a:p>
        </p:txBody>
      </p:sp>
    </p:spTree>
    <p:extLst>
      <p:ext uri="{BB962C8B-B14F-4D97-AF65-F5344CB8AC3E}">
        <p14:creationId xmlns:p14="http://schemas.microsoft.com/office/powerpoint/2010/main" val="849233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C000"/>
                </a:solidFill>
                <a:latin typeface="Calibri" charset="0"/>
              </a:rPr>
              <a:t>Other Gamification </a:t>
            </a:r>
            <a:r>
              <a:rPr lang="en-US" dirty="0">
                <a:solidFill>
                  <a:srgbClr val="FFC000"/>
                </a:solidFill>
                <a:latin typeface="Calibri" charset="0"/>
              </a:rPr>
              <a:t>Examples</a:t>
            </a:r>
            <a:endParaRPr lang="en-GB" dirty="0">
              <a:solidFill>
                <a:srgbClr val="FFC000"/>
              </a:solidFill>
            </a:endParaRPr>
          </a:p>
        </p:txBody>
      </p:sp>
      <p:sp>
        <p:nvSpPr>
          <p:cNvPr id="4" name="Content Placeholder 4"/>
          <p:cNvSpPr txBox="1">
            <a:spLocks/>
          </p:cNvSpPr>
          <p:nvPr/>
        </p:nvSpPr>
        <p:spPr>
          <a:xfrm>
            <a:off x="1999858" y="2667004"/>
            <a:ext cx="2783810" cy="26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153443"/>
            <a:ext cx="7620000" cy="3419475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0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C000"/>
                </a:solidFill>
                <a:latin typeface="Calibri" charset="0"/>
              </a:rPr>
              <a:t>Other Gamification </a:t>
            </a:r>
            <a:r>
              <a:rPr lang="en-US" dirty="0">
                <a:solidFill>
                  <a:srgbClr val="FFC000"/>
                </a:solidFill>
                <a:latin typeface="Calibri" charset="0"/>
              </a:rPr>
              <a:t>Examples</a:t>
            </a:r>
            <a:endParaRPr lang="en-GB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779095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smtClean="0"/>
              <a:t>LinkedIn</a:t>
            </a:r>
          </a:p>
          <a:p>
            <a:pPr marL="0" indent="0">
              <a:buNone/>
            </a:pPr>
            <a:endParaRPr lang="en-US" sz="1200" dirty="0"/>
          </a:p>
          <a:p>
            <a:r>
              <a:rPr lang="en-US" sz="2800" dirty="0" smtClean="0"/>
              <a:t>Some issues: </a:t>
            </a:r>
            <a:endParaRPr lang="en-US" sz="2800" dirty="0"/>
          </a:p>
          <a:p>
            <a:pPr lvl="1"/>
            <a:r>
              <a:rPr lang="en-US" sz="2400" dirty="0"/>
              <a:t>R</a:t>
            </a:r>
            <a:r>
              <a:rPr lang="en-US" sz="2400" dirty="0" smtClean="0"/>
              <a:t>eaches </a:t>
            </a:r>
            <a:r>
              <a:rPr lang="en-US" sz="2400" dirty="0"/>
              <a:t>100%: </a:t>
            </a:r>
            <a:r>
              <a:rPr lang="en-US" sz="2400" dirty="0" smtClean="0"/>
              <a:t>it could continue well </a:t>
            </a:r>
            <a:r>
              <a:rPr lang="en-US" sz="2400" dirty="0"/>
              <a:t>beyond 100</a:t>
            </a:r>
          </a:p>
          <a:p>
            <a:pPr lvl="1"/>
            <a:r>
              <a:rPr lang="en-US" sz="2400" dirty="0"/>
              <a:t>H</a:t>
            </a:r>
            <a:r>
              <a:rPr lang="en-US" sz="2400" dirty="0" smtClean="0"/>
              <a:t>ave </a:t>
            </a:r>
            <a:r>
              <a:rPr lang="en-US" sz="2400" dirty="0"/>
              <a:t>to complete the steps in order to </a:t>
            </a:r>
            <a:r>
              <a:rPr lang="en-US" sz="2400" dirty="0" smtClean="0"/>
              <a:t>progress</a:t>
            </a:r>
          </a:p>
          <a:p>
            <a:pPr lvl="2"/>
            <a:r>
              <a:rPr lang="en-US" sz="2000" dirty="0" smtClean="0"/>
              <a:t>There are indications on how steps can be completed though</a:t>
            </a:r>
            <a:endParaRPr lang="en-US" sz="2000" dirty="0"/>
          </a:p>
          <a:p>
            <a:endParaRPr lang="en-GB" dirty="0"/>
          </a:p>
        </p:txBody>
      </p:sp>
      <p:sp>
        <p:nvSpPr>
          <p:cNvPr id="4" name="Content Placeholder 4"/>
          <p:cNvSpPr txBox="1">
            <a:spLocks/>
          </p:cNvSpPr>
          <p:nvPr/>
        </p:nvSpPr>
        <p:spPr>
          <a:xfrm>
            <a:off x="1999858" y="2667004"/>
            <a:ext cx="2783810" cy="26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314737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C000"/>
                </a:solidFill>
                <a:latin typeface="Calibri" charset="0"/>
              </a:rPr>
              <a:t>Case study: computer science</a:t>
            </a:r>
            <a:endParaRPr lang="en-GB" dirty="0">
              <a:solidFill>
                <a:srgbClr val="FFC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74868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Used in many online platforms for developers</a:t>
            </a:r>
            <a:endParaRPr lang="en-US" sz="2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362201"/>
            <a:ext cx="2801888" cy="1569058"/>
          </a:xfrm>
          <a:prstGeom prst="rect">
            <a:avLst/>
          </a:prstGeom>
        </p:spPr>
      </p:pic>
      <p:sp>
        <p:nvSpPr>
          <p:cNvPr id="9" name="AutoShape 6" descr="mage result for stack overflow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3888" y="3717032"/>
            <a:ext cx="3888432" cy="1516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57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FFC000"/>
                </a:solidFill>
                <a:latin typeface="Calibri" charset="0"/>
              </a:rPr>
              <a:t>Gamification</a:t>
            </a:r>
            <a:r>
              <a:rPr lang="en-US" dirty="0" smtClean="0">
                <a:solidFill>
                  <a:srgbClr val="FFC000"/>
                </a:solidFill>
                <a:latin typeface="Calibri" charset="0"/>
              </a:rPr>
              <a:t> in Stack Overflow</a:t>
            </a:r>
            <a:endParaRPr lang="en-GB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defTabSz="457200">
              <a:defRPr/>
            </a:pPr>
            <a:r>
              <a:rPr lang="en-US" sz="2800" dirty="0" smtClean="0"/>
              <a:t>And other Stack Exchange sites</a:t>
            </a:r>
          </a:p>
          <a:p>
            <a:pPr defTabSz="457200">
              <a:defRPr/>
            </a:pPr>
            <a:endParaRPr lang="en-US" sz="2800" b="1" dirty="0" smtClean="0"/>
          </a:p>
          <a:p>
            <a:pPr defTabSz="457200">
              <a:defRPr/>
            </a:pPr>
            <a:r>
              <a:rPr lang="en-US" sz="2800" b="1" dirty="0" smtClean="0"/>
              <a:t>Reputation</a:t>
            </a:r>
          </a:p>
          <a:p>
            <a:pPr marL="857250" lvl="1" indent="-457200" defTabSz="457200"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you would get 10 points when your answers were </a:t>
            </a:r>
            <a:r>
              <a:rPr lang="en-US" sz="2400" dirty="0" err="1" smtClean="0"/>
              <a:t>upvoted</a:t>
            </a:r>
            <a:endParaRPr lang="en-US" sz="2400" dirty="0"/>
          </a:p>
          <a:p>
            <a:pPr marL="457200" indent="-457200" defTabSz="457200">
              <a:defRPr/>
            </a:pPr>
            <a:r>
              <a:rPr lang="en-US" sz="2800" b="1" dirty="0" err="1" smtClean="0"/>
              <a:t>Upvotes</a:t>
            </a:r>
            <a:endParaRPr lang="en-US" sz="2800" b="1" dirty="0" smtClean="0"/>
          </a:p>
          <a:p>
            <a:pPr marL="857250" lvl="1" indent="-457200" defTabSz="457200"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They get the most useful answers to the top </a:t>
            </a:r>
          </a:p>
          <a:p>
            <a:pPr marL="857250" lvl="1" indent="-457200" defTabSz="457200"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They send the person who wrote the answer a signal that their efforts helped someone</a:t>
            </a:r>
          </a:p>
          <a:p>
            <a:pPr marL="0" indent="0" defTabSz="457200">
              <a:buClr>
                <a:srgbClr val="991426"/>
              </a:buClr>
              <a:defRPr/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522251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FFC000"/>
                </a:solidFill>
                <a:latin typeface="Calibri" charset="0"/>
              </a:rPr>
              <a:t>Gamification</a:t>
            </a:r>
            <a:r>
              <a:rPr lang="en-US" dirty="0" smtClean="0">
                <a:solidFill>
                  <a:srgbClr val="FFC000"/>
                </a:solidFill>
                <a:latin typeface="Calibri" charset="0"/>
              </a:rPr>
              <a:t> in Stack Overflow</a:t>
            </a:r>
            <a:endParaRPr lang="en-GB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defTabSz="457200">
              <a:buClr>
                <a:srgbClr val="991426"/>
              </a:buClr>
              <a:defRPr/>
            </a:pPr>
            <a:r>
              <a:rPr lang="en-US" dirty="0" smtClean="0"/>
              <a:t>Badges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804" y="2780928"/>
            <a:ext cx="8149996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848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C000"/>
                </a:solidFill>
                <a:latin typeface="Calibri" charset="0"/>
              </a:rPr>
              <a:t>Why you need to understand </a:t>
            </a:r>
            <a:r>
              <a:rPr lang="en-US" dirty="0" err="1" smtClean="0">
                <a:solidFill>
                  <a:srgbClr val="FFC000"/>
                </a:solidFill>
                <a:latin typeface="Calibri" charset="0"/>
              </a:rPr>
              <a:t>gamification</a:t>
            </a:r>
            <a:endParaRPr lang="en-GB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In an organizational context it can assist in:</a:t>
            </a:r>
          </a:p>
          <a:p>
            <a:pPr lvl="1"/>
            <a:r>
              <a:rPr lang="en-GB" sz="2400" dirty="0" smtClean="0"/>
              <a:t>Understanding how people react to </a:t>
            </a:r>
            <a:r>
              <a:rPr lang="en-GB" sz="2400" dirty="0" err="1" smtClean="0"/>
              <a:t>gamification</a:t>
            </a:r>
            <a:endParaRPr lang="en-GB" sz="2400" dirty="0" smtClean="0"/>
          </a:p>
          <a:p>
            <a:pPr lvl="2"/>
            <a:r>
              <a:rPr lang="en-GB" sz="2000" dirty="0" smtClean="0"/>
              <a:t>You are prepared for what to expect</a:t>
            </a:r>
          </a:p>
          <a:p>
            <a:pPr lvl="1"/>
            <a:r>
              <a:rPr lang="en-GB" sz="2400" dirty="0" err="1" smtClean="0"/>
              <a:t>Gamification</a:t>
            </a:r>
            <a:r>
              <a:rPr lang="en-GB" sz="2400" dirty="0" smtClean="0"/>
              <a:t> can be utilized in different ways</a:t>
            </a:r>
          </a:p>
          <a:p>
            <a:pPr lvl="2"/>
            <a:r>
              <a:rPr lang="en-GB" sz="2000" dirty="0" smtClean="0"/>
              <a:t>Can see which way is better</a:t>
            </a:r>
          </a:p>
          <a:p>
            <a:pPr lvl="1"/>
            <a:r>
              <a:rPr lang="en-GB" sz="2400" dirty="0" err="1" smtClean="0"/>
              <a:t>Gamification</a:t>
            </a:r>
            <a:r>
              <a:rPr lang="en-GB" sz="2400" dirty="0" smtClean="0"/>
              <a:t> can be applied in different cases</a:t>
            </a:r>
          </a:p>
          <a:p>
            <a:pPr lvl="2"/>
            <a:r>
              <a:rPr lang="en-GB" sz="2000" dirty="0" smtClean="0"/>
              <a:t>Engaged learning</a:t>
            </a:r>
          </a:p>
          <a:p>
            <a:pPr lvl="2"/>
            <a:r>
              <a:rPr lang="en-GB" sz="2000" dirty="0" smtClean="0"/>
              <a:t>Way to engage employees for productivity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30385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C000"/>
                </a:solidFill>
                <a:latin typeface="Calibri" charset="0"/>
              </a:rPr>
              <a:t>Gamification at work</a:t>
            </a:r>
            <a:endParaRPr lang="en-GB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Can be used to run a business like a game</a:t>
            </a:r>
          </a:p>
          <a:p>
            <a:endParaRPr lang="en-GB" sz="2800" dirty="0"/>
          </a:p>
          <a:p>
            <a:r>
              <a:rPr lang="en-GB" sz="2800" dirty="0" smtClean="0"/>
              <a:t>Some guidelines:</a:t>
            </a:r>
          </a:p>
          <a:p>
            <a:pPr lvl="1"/>
            <a:r>
              <a:rPr lang="en-US" sz="2400" dirty="0"/>
              <a:t>Small but frequent rewards</a:t>
            </a:r>
          </a:p>
          <a:p>
            <a:pPr lvl="1"/>
            <a:r>
              <a:rPr lang="en-US" sz="2400" dirty="0"/>
              <a:t>Mutual obligations to teammates</a:t>
            </a:r>
          </a:p>
          <a:p>
            <a:pPr lvl="1"/>
            <a:r>
              <a:rPr lang="en-US" sz="2400" dirty="0"/>
              <a:t>Data that comes in short bursts rather than long documents</a:t>
            </a:r>
            <a:endParaRPr lang="en-GB" sz="2400" dirty="0"/>
          </a:p>
        </p:txBody>
      </p:sp>
      <p:sp>
        <p:nvSpPr>
          <p:cNvPr id="4" name="Rectangle 3"/>
          <p:cNvSpPr/>
          <p:nvPr/>
        </p:nvSpPr>
        <p:spPr>
          <a:xfrm>
            <a:off x="2125815" y="6066653"/>
            <a:ext cx="527279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hlinkClick r:id="rId2"/>
              </a:rPr>
              <a:t>https://venturebeat.com/2010/10/05/gamification-business/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200704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C000"/>
                </a:solidFill>
                <a:latin typeface="Calibri" charset="0"/>
              </a:rPr>
              <a:t>Gartner about </a:t>
            </a:r>
            <a:r>
              <a:rPr lang="en-US" dirty="0" err="1" smtClean="0">
                <a:solidFill>
                  <a:srgbClr val="FFC000"/>
                </a:solidFill>
                <a:latin typeface="Calibri" charset="0"/>
              </a:rPr>
              <a:t>gamification</a:t>
            </a:r>
            <a:endParaRPr lang="en-GB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i="1" dirty="0" smtClean="0"/>
              <a:t>Gartner</a:t>
            </a:r>
            <a:r>
              <a:rPr lang="en-GB" sz="2800" dirty="0" smtClean="0"/>
              <a:t>: </a:t>
            </a:r>
            <a:r>
              <a:rPr lang="en-GB" sz="2800" dirty="0"/>
              <a:t>a world-leading information technology research and advisory </a:t>
            </a:r>
            <a:r>
              <a:rPr lang="en-GB" sz="2800" dirty="0" smtClean="0"/>
              <a:t>company</a:t>
            </a:r>
          </a:p>
          <a:p>
            <a:endParaRPr lang="en-GB" sz="2800" dirty="0"/>
          </a:p>
          <a:p>
            <a:r>
              <a:rPr lang="en-GB" sz="2800" dirty="0"/>
              <a:t>C</a:t>
            </a:r>
            <a:r>
              <a:rPr lang="en-GB" sz="2800" dirty="0" smtClean="0"/>
              <a:t>laimed </a:t>
            </a:r>
            <a:r>
              <a:rPr lang="en-GB" sz="2800" dirty="0"/>
              <a:t>that by </a:t>
            </a:r>
            <a:r>
              <a:rPr lang="en-GB" sz="2800" dirty="0" smtClean="0"/>
              <a:t>2015</a:t>
            </a:r>
            <a:r>
              <a:rPr lang="en-GB" sz="2800" dirty="0"/>
              <a:t>, 40% of Global 1000 organizations will use </a:t>
            </a:r>
            <a:r>
              <a:rPr lang="en-GB" sz="2800" dirty="0" err="1"/>
              <a:t>gamification</a:t>
            </a:r>
            <a:r>
              <a:rPr lang="en-GB" sz="2800" dirty="0"/>
              <a:t> as the primary mechanism to transform business operations</a:t>
            </a:r>
          </a:p>
        </p:txBody>
      </p:sp>
    </p:spTree>
    <p:extLst>
      <p:ext uri="{BB962C8B-B14F-4D97-AF65-F5344CB8AC3E}">
        <p14:creationId xmlns:p14="http://schemas.microsoft.com/office/powerpoint/2010/main" val="152394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C000"/>
                </a:solidFill>
                <a:latin typeface="Calibri" charset="0"/>
              </a:rPr>
              <a:t>Gartner about </a:t>
            </a:r>
            <a:r>
              <a:rPr lang="en-US" dirty="0" err="1" smtClean="0">
                <a:solidFill>
                  <a:srgbClr val="FFC000"/>
                </a:solidFill>
                <a:latin typeface="Calibri" charset="0"/>
              </a:rPr>
              <a:t>gamification</a:t>
            </a:r>
            <a:endParaRPr lang="en-GB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sz="2800" dirty="0" err="1" smtClean="0">
                <a:latin typeface="Calibri" charset="0"/>
              </a:rPr>
              <a:t>Gamification</a:t>
            </a:r>
            <a:r>
              <a:rPr lang="en-US" sz="2800" dirty="0" smtClean="0">
                <a:latin typeface="Calibri" charset="0"/>
              </a:rPr>
              <a:t> </a:t>
            </a:r>
            <a:r>
              <a:rPr lang="en-US" sz="2800" dirty="0" smtClean="0"/>
              <a:t>will </a:t>
            </a:r>
            <a:r>
              <a:rPr lang="en-US" sz="2800" dirty="0"/>
              <a:t>have a significant impact on:</a:t>
            </a:r>
          </a:p>
          <a:p>
            <a:pPr lvl="1" fontAlgn="base"/>
            <a:r>
              <a:rPr lang="en-US" sz="2400" dirty="0"/>
              <a:t>Innovation</a:t>
            </a:r>
          </a:p>
          <a:p>
            <a:pPr lvl="1" fontAlgn="base"/>
            <a:r>
              <a:rPr lang="en-US" sz="2400" dirty="0"/>
              <a:t>The design of employee performance</a:t>
            </a:r>
          </a:p>
          <a:p>
            <a:pPr lvl="1" fontAlgn="base"/>
            <a:r>
              <a:rPr lang="en-US" sz="2400" dirty="0" smtClean="0"/>
              <a:t>Globalization </a:t>
            </a:r>
            <a:r>
              <a:rPr lang="en-US" sz="2400" dirty="0"/>
              <a:t>of higher education</a:t>
            </a:r>
          </a:p>
          <a:p>
            <a:pPr lvl="1" fontAlgn="base"/>
            <a:r>
              <a:rPr lang="en-US" sz="2400" dirty="0"/>
              <a:t>Emergence of customer engagement platforms</a:t>
            </a:r>
          </a:p>
          <a:p>
            <a:pPr lvl="1" fontAlgn="base"/>
            <a:r>
              <a:rPr lang="en-US" sz="2400" dirty="0" err="1"/>
              <a:t>Gamification</a:t>
            </a:r>
            <a:r>
              <a:rPr lang="en-US" sz="2400" dirty="0"/>
              <a:t> of personal </a:t>
            </a:r>
            <a:r>
              <a:rPr lang="en-US" sz="2400" dirty="0" smtClean="0"/>
              <a:t>development</a:t>
            </a:r>
            <a:endParaRPr lang="en-US" sz="2400" dirty="0"/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93986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Line 2"/>
          <p:cNvSpPr>
            <a:spLocks noChangeShapeType="1"/>
          </p:cNvSpPr>
          <p:nvPr/>
        </p:nvSpPr>
        <p:spPr bwMode="auto">
          <a:xfrm>
            <a:off x="0" y="1079500"/>
            <a:ext cx="9144000" cy="1588"/>
          </a:xfrm>
          <a:prstGeom prst="line">
            <a:avLst/>
          </a:prstGeom>
          <a:noFill/>
          <a:ln w="9360">
            <a:solidFill>
              <a:srgbClr val="9900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0" y="360363"/>
            <a:ext cx="88201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91440" rIns="90000" bIns="46800"/>
          <a:lstStyle>
            <a:lvl1pPr>
              <a:lnSpc>
                <a:spcPct val="101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ahoma" charset="0"/>
                <a:ea typeface="SimSun" charset="0"/>
              </a:defRPr>
            </a:lvl1pPr>
            <a:lvl2pPr>
              <a:lnSpc>
                <a:spcPct val="101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ahoma" charset="0"/>
                <a:ea typeface="SimSun" charset="0"/>
              </a:defRPr>
            </a:lvl2pPr>
            <a:lvl3pPr>
              <a:lnSpc>
                <a:spcPct val="101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ahoma" charset="0"/>
                <a:ea typeface="SimSun" charset="0"/>
              </a:defRPr>
            </a:lvl3pPr>
            <a:lvl4pPr>
              <a:lnSpc>
                <a:spcPct val="101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ahoma" charset="0"/>
                <a:ea typeface="SimSun" charset="0"/>
              </a:defRPr>
            </a:lvl4pPr>
            <a:lvl5pPr>
              <a:lnSpc>
                <a:spcPct val="101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ahoma" charset="0"/>
                <a:ea typeface="SimSun" charset="0"/>
              </a:defRPr>
            </a:lvl5pPr>
            <a:lvl6pPr marL="2514600" indent="-228600" defTabSz="449263" eaLnBrk="0" fontAlgn="base" hangingPunct="0">
              <a:lnSpc>
                <a:spcPct val="101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ahoma" charset="0"/>
                <a:ea typeface="SimSun" charset="0"/>
              </a:defRPr>
            </a:lvl6pPr>
            <a:lvl7pPr marL="2971800" indent="-228600" defTabSz="449263" eaLnBrk="0" fontAlgn="base" hangingPunct="0">
              <a:lnSpc>
                <a:spcPct val="101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ahoma" charset="0"/>
                <a:ea typeface="SimSun" charset="0"/>
              </a:defRPr>
            </a:lvl7pPr>
            <a:lvl8pPr marL="3429000" indent="-228600" defTabSz="449263" eaLnBrk="0" fontAlgn="base" hangingPunct="0">
              <a:lnSpc>
                <a:spcPct val="101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ahoma" charset="0"/>
                <a:ea typeface="SimSun" charset="0"/>
              </a:defRPr>
            </a:lvl8pPr>
            <a:lvl9pPr marL="3886200" indent="-228600" defTabSz="449263" eaLnBrk="0" fontAlgn="base" hangingPunct="0">
              <a:lnSpc>
                <a:spcPct val="101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ahoma" charset="0"/>
                <a:ea typeface="SimSun" charset="0"/>
              </a:defRPr>
            </a:lvl9pPr>
          </a:lstStyle>
          <a:p>
            <a:pPr algn="ctr" eaLnBrk="1">
              <a:lnSpc>
                <a:spcPct val="100000"/>
              </a:lnSpc>
              <a:spcAft>
                <a:spcPct val="0"/>
              </a:spcAft>
              <a:defRPr/>
            </a:pPr>
            <a:r>
              <a:rPr lang="en-US" altLang="en-US" sz="4400" dirty="0" smtClean="0">
                <a:solidFill>
                  <a:srgbClr val="FFC000"/>
                </a:solidFill>
                <a:latin typeface="Calibri" charset="0"/>
              </a:rPr>
              <a:t>Why use </a:t>
            </a:r>
            <a:r>
              <a:rPr lang="en-US" altLang="en-US" sz="4400" dirty="0" err="1" smtClean="0">
                <a:solidFill>
                  <a:srgbClr val="FFC000"/>
                </a:solidFill>
                <a:latin typeface="Calibri" charset="0"/>
              </a:rPr>
              <a:t>gamification</a:t>
            </a:r>
            <a:r>
              <a:rPr lang="en-US" altLang="en-US" sz="4400" dirty="0" smtClean="0">
                <a:solidFill>
                  <a:srgbClr val="FFC000"/>
                </a:solidFill>
                <a:latin typeface="Calibri" charset="0"/>
              </a:rPr>
              <a:t>?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250825" y="995363"/>
            <a:ext cx="7848600" cy="566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1363" indent="-2841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marL="0" indent="0" defTabSz="45720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991426"/>
              </a:buClr>
              <a:tabLst/>
              <a:defRPr/>
            </a:pPr>
            <a:endParaRPr lang="en-US" sz="2400" dirty="0" smtClean="0">
              <a:latin typeface="Calibri"/>
              <a:ea typeface=""/>
            </a:endParaRPr>
          </a:p>
          <a:p>
            <a:pPr marL="0" indent="0" defTabSz="45720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991426"/>
              </a:buClr>
              <a:tabLst/>
              <a:defRPr/>
            </a:pPr>
            <a:r>
              <a:rPr lang="en-US" sz="2400" dirty="0" smtClean="0">
                <a:latin typeface="Calibri"/>
                <a:ea typeface=""/>
              </a:rPr>
              <a:t>"</a:t>
            </a:r>
            <a:r>
              <a:rPr lang="en-US" sz="2400" i="1" dirty="0">
                <a:latin typeface="Calibri"/>
                <a:ea typeface=""/>
              </a:rPr>
              <a:t>if you </a:t>
            </a:r>
            <a:r>
              <a:rPr lang="en-US" sz="2400" i="1" dirty="0" smtClean="0">
                <a:latin typeface="Calibri"/>
                <a:ea typeface=""/>
              </a:rPr>
              <a:t>include </a:t>
            </a:r>
            <a:r>
              <a:rPr lang="en-US" sz="2400" i="1" dirty="0">
                <a:latin typeface="Calibri"/>
                <a:ea typeface=""/>
              </a:rPr>
              <a:t>notions of play, you can get people to do things they otherwise might not want to do.</a:t>
            </a:r>
            <a:r>
              <a:rPr lang="en-US" sz="2400" dirty="0">
                <a:latin typeface="Calibri"/>
                <a:ea typeface=""/>
              </a:rPr>
              <a:t>”</a:t>
            </a:r>
          </a:p>
          <a:p>
            <a:pPr marL="0" indent="0" defTabSz="45720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991426"/>
              </a:buClr>
              <a:tabLst/>
              <a:defRPr/>
            </a:pPr>
            <a:endParaRPr lang="en-US" sz="2400" dirty="0">
              <a:latin typeface="Calibri"/>
              <a:ea typeface=""/>
            </a:endParaRPr>
          </a:p>
          <a:p>
            <a:pPr marL="0" indent="0" defTabSz="45720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991426"/>
              </a:buClr>
              <a:tabLst/>
              <a:defRPr/>
            </a:pPr>
            <a:r>
              <a:rPr lang="en-US" sz="2400" dirty="0">
                <a:solidFill>
                  <a:srgbClr val="292B36"/>
                </a:solidFill>
                <a:latin typeface="Calibri"/>
                <a:ea typeface=""/>
              </a:rPr>
              <a:t>Gamification </a:t>
            </a:r>
            <a:r>
              <a:rPr lang="en-US" sz="2400" dirty="0" smtClean="0">
                <a:solidFill>
                  <a:srgbClr val="292B36"/>
                </a:solidFill>
                <a:latin typeface="Calibri"/>
                <a:ea typeface=""/>
              </a:rPr>
              <a:t>links with the following:</a:t>
            </a:r>
            <a:endParaRPr lang="en-US" sz="2400" dirty="0">
              <a:solidFill>
                <a:srgbClr val="292B36"/>
              </a:solidFill>
              <a:latin typeface="Calibri"/>
              <a:ea typeface=""/>
            </a:endParaRPr>
          </a:p>
          <a:p>
            <a:pPr marL="342900" indent="-342900" defTabSz="457200" eaLnBrk="1" fontAlgn="auto" hangingPunct="1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srgbClr val="292B36"/>
                </a:solidFill>
                <a:latin typeface="Calibri"/>
                <a:ea typeface=""/>
              </a:rPr>
              <a:t>We like to play</a:t>
            </a:r>
          </a:p>
          <a:p>
            <a:pPr marL="342900" indent="-342900" defTabSz="457200" eaLnBrk="1" fontAlgn="auto" hangingPunct="1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srgbClr val="292B36"/>
                </a:solidFill>
                <a:latin typeface="Calibri"/>
                <a:ea typeface=""/>
              </a:rPr>
              <a:t>We like to be good at things</a:t>
            </a:r>
            <a:r>
              <a:rPr lang="en-US" dirty="0">
                <a:solidFill>
                  <a:srgbClr val="292B36"/>
                </a:solidFill>
                <a:latin typeface="Calibri"/>
                <a:ea typeface=""/>
              </a:rPr>
              <a:t> </a:t>
            </a:r>
            <a:endParaRPr lang="en-US" i="1" dirty="0">
              <a:solidFill>
                <a:srgbClr val="292B36"/>
              </a:solidFill>
              <a:latin typeface="Calibri"/>
              <a:ea typeface=""/>
            </a:endParaRPr>
          </a:p>
          <a:p>
            <a:pPr marL="342900" indent="-342900" defTabSz="457200" eaLnBrk="1" fontAlgn="auto" hangingPunct="1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 smtClean="0">
                <a:solidFill>
                  <a:srgbClr val="292B36"/>
                </a:solidFill>
                <a:latin typeface="Calibri"/>
                <a:ea typeface=""/>
              </a:rPr>
              <a:t>We </a:t>
            </a:r>
            <a:r>
              <a:rPr lang="en-US" sz="2400" dirty="0">
                <a:solidFill>
                  <a:srgbClr val="292B36"/>
                </a:solidFill>
                <a:latin typeface="Calibri"/>
                <a:ea typeface=""/>
              </a:rPr>
              <a:t>like to see how we measure up against others</a:t>
            </a:r>
            <a:r>
              <a:rPr lang="en-US" dirty="0">
                <a:solidFill>
                  <a:srgbClr val="292B36"/>
                </a:solidFill>
                <a:latin typeface="Calibri"/>
                <a:ea typeface=""/>
              </a:rPr>
              <a:t> </a:t>
            </a:r>
            <a:endParaRPr lang="en-US" i="1" dirty="0" smtClean="0">
              <a:solidFill>
                <a:srgbClr val="292B36"/>
              </a:solidFill>
              <a:latin typeface="Calibri"/>
              <a:ea typeface=""/>
            </a:endParaRPr>
          </a:p>
          <a:p>
            <a:pPr marL="342900" indent="-342900" defTabSz="457200" eaLnBrk="1" fontAlgn="auto" hangingPunct="1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 smtClean="0">
                <a:solidFill>
                  <a:srgbClr val="292B36"/>
                </a:solidFill>
                <a:latin typeface="Calibri"/>
                <a:ea typeface=""/>
              </a:rPr>
              <a:t>We </a:t>
            </a:r>
            <a:r>
              <a:rPr lang="en-US" sz="2400" dirty="0">
                <a:solidFill>
                  <a:srgbClr val="292B36"/>
                </a:solidFill>
                <a:latin typeface="Calibri"/>
                <a:ea typeface=""/>
              </a:rPr>
              <a:t>like to win </a:t>
            </a:r>
            <a:endParaRPr lang="en-US" sz="2400" dirty="0" smtClean="0">
              <a:solidFill>
                <a:srgbClr val="292B36"/>
              </a:solidFill>
              <a:latin typeface="Calibri"/>
              <a:ea typeface=""/>
            </a:endParaRPr>
          </a:p>
          <a:p>
            <a:pPr marL="342900" indent="-342900" defTabSz="457200" eaLnBrk="1" fontAlgn="auto" hangingPunct="1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 smtClean="0">
                <a:solidFill>
                  <a:srgbClr val="292B36"/>
                </a:solidFill>
                <a:latin typeface="Calibri"/>
                <a:ea typeface=""/>
              </a:rPr>
              <a:t>We like to compare with others</a:t>
            </a:r>
            <a:endParaRPr lang="en-US" dirty="0">
              <a:solidFill>
                <a:srgbClr val="292B36"/>
              </a:solidFill>
              <a:latin typeface="Calibri"/>
              <a:ea typeface=""/>
            </a:endParaRPr>
          </a:p>
          <a:p>
            <a:pPr marL="342900" indent="-342900" defTabSz="45720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991426"/>
              </a:buClr>
              <a:buFont typeface="Arial"/>
              <a:buChar char="•"/>
              <a:tabLst/>
              <a:defRPr/>
            </a:pPr>
            <a:endParaRPr lang="en-US" sz="2400" i="1" dirty="0" smtClean="0">
              <a:solidFill>
                <a:srgbClr val="292B36"/>
              </a:solidFill>
              <a:latin typeface="Calibri"/>
              <a:ea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2908529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FFC000"/>
                </a:solidFill>
                <a:latin typeface="Calibri" charset="0"/>
              </a:rPr>
              <a:t>Kahoot</a:t>
            </a:r>
            <a:endParaRPr lang="en-GB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defTabSz="457200">
              <a:defRPr/>
            </a:pPr>
            <a:r>
              <a:rPr lang="en-US" sz="2800" dirty="0">
                <a:hlinkClick r:id="rId2"/>
              </a:rPr>
              <a:t>https://kahoot.com</a:t>
            </a:r>
            <a:r>
              <a:rPr lang="en-US" sz="2800" dirty="0" smtClean="0">
                <a:hlinkClick r:id="rId2"/>
              </a:rPr>
              <a:t>/</a:t>
            </a:r>
            <a:endParaRPr lang="en-US" sz="2800" dirty="0" smtClean="0"/>
          </a:p>
          <a:p>
            <a:pPr defTabSz="457200">
              <a:defRPr/>
            </a:pPr>
            <a:endParaRPr lang="en-US" sz="2800" dirty="0" smtClean="0"/>
          </a:p>
          <a:p>
            <a:pPr defTabSz="457200">
              <a:defRPr/>
            </a:pPr>
            <a:r>
              <a:rPr lang="en-US" sz="2800" dirty="0" smtClean="0"/>
              <a:t>game-based </a:t>
            </a:r>
            <a:r>
              <a:rPr lang="en-US" sz="2800" dirty="0"/>
              <a:t>learning </a:t>
            </a:r>
            <a:r>
              <a:rPr lang="en-US" sz="2800" dirty="0" smtClean="0"/>
              <a:t>platform</a:t>
            </a:r>
          </a:p>
          <a:p>
            <a:pPr defTabSz="457200">
              <a:defRPr/>
            </a:pPr>
            <a:endParaRPr lang="en-US" sz="2800" dirty="0"/>
          </a:p>
          <a:p>
            <a:pPr defTabSz="457200">
              <a:defRPr/>
            </a:pPr>
            <a:r>
              <a:rPr lang="en-US" sz="2800" dirty="0"/>
              <a:t>designed for social learning, with learners gathered around a common screen such as an interactive whiteboard, projector, or a computer monitor</a:t>
            </a:r>
          </a:p>
          <a:p>
            <a:pPr defTabSz="457200">
              <a:defRPr/>
            </a:pPr>
            <a:endParaRPr lang="en-US" sz="2800" dirty="0" smtClean="0"/>
          </a:p>
          <a:p>
            <a:pPr defTabSz="457200">
              <a:defRPr/>
            </a:pPr>
            <a:endParaRPr lang="en-US" sz="2800" dirty="0"/>
          </a:p>
          <a:p>
            <a:pPr defTabSz="457200">
              <a:defRPr/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808143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FFC000"/>
                </a:solidFill>
                <a:latin typeface="Calibri" charset="0"/>
              </a:rPr>
              <a:t>Kahoot</a:t>
            </a:r>
            <a:endParaRPr lang="en-GB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defTabSz="457200">
              <a:defRPr/>
            </a:pPr>
            <a:r>
              <a:rPr lang="en-US" sz="2800" dirty="0"/>
              <a:t>players are required to frequently look up from their </a:t>
            </a:r>
            <a:r>
              <a:rPr lang="en-US" sz="2800" dirty="0" smtClean="0"/>
              <a:t>devices</a:t>
            </a:r>
            <a:endParaRPr lang="en-US" sz="2800" dirty="0"/>
          </a:p>
          <a:p>
            <a:pPr defTabSz="457200">
              <a:defRPr/>
            </a:pPr>
            <a:r>
              <a:rPr lang="en-US" sz="2800" dirty="0"/>
              <a:t>all players connect using a generated game PIN shown on the common </a:t>
            </a:r>
            <a:r>
              <a:rPr lang="en-US" sz="2800" dirty="0" smtClean="0"/>
              <a:t>screen</a:t>
            </a:r>
          </a:p>
          <a:p>
            <a:pPr defTabSz="457200">
              <a:defRPr/>
            </a:pPr>
            <a:r>
              <a:rPr lang="en-US" sz="2800" dirty="0"/>
              <a:t>use a device to answer questions created by a teacher, business leader, or other </a:t>
            </a:r>
            <a:r>
              <a:rPr lang="en-US" sz="2800" dirty="0" smtClean="0"/>
              <a:t>person</a:t>
            </a:r>
          </a:p>
          <a:p>
            <a:pPr defTabSz="457200">
              <a:defRPr/>
            </a:pPr>
            <a:r>
              <a:rPr lang="en-US" sz="2800" dirty="0"/>
              <a:t>questions can be changed to award points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0550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FFC000"/>
                </a:solidFill>
                <a:latin typeface="Calibri" charset="0"/>
              </a:rPr>
              <a:t>Kahoot</a:t>
            </a:r>
            <a:r>
              <a:rPr lang="en-US" dirty="0" smtClean="0">
                <a:solidFill>
                  <a:srgbClr val="FFC000"/>
                </a:solidFill>
                <a:latin typeface="Calibri" charset="0"/>
              </a:rPr>
              <a:t> in business</a:t>
            </a:r>
            <a:endParaRPr lang="en-GB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defTabSz="457200">
              <a:defRPr/>
            </a:pPr>
            <a:r>
              <a:rPr lang="en-US" dirty="0" err="1" smtClean="0"/>
              <a:t>Kahoot</a:t>
            </a:r>
            <a:r>
              <a:rPr lang="en-US" dirty="0" smtClean="0"/>
              <a:t> can be used in an organizational context</a:t>
            </a:r>
          </a:p>
          <a:p>
            <a:pPr defTabSz="457200">
              <a:defRPr/>
            </a:pPr>
            <a:endParaRPr lang="en-US" dirty="0"/>
          </a:p>
          <a:p>
            <a:pPr defTabSz="457200">
              <a:defRPr/>
            </a:pPr>
            <a:r>
              <a:rPr lang="en-US" dirty="0" smtClean="0"/>
              <a:t>To engage employees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1377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Line 2"/>
          <p:cNvSpPr>
            <a:spLocks noChangeShapeType="1"/>
          </p:cNvSpPr>
          <p:nvPr/>
        </p:nvSpPr>
        <p:spPr bwMode="auto">
          <a:xfrm>
            <a:off x="0" y="1079500"/>
            <a:ext cx="9144000" cy="1588"/>
          </a:xfrm>
          <a:prstGeom prst="line">
            <a:avLst/>
          </a:prstGeom>
          <a:noFill/>
          <a:ln w="9360">
            <a:solidFill>
              <a:srgbClr val="9900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0" y="360363"/>
            <a:ext cx="88201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91440" rIns="90000" bIns="46800"/>
          <a:lstStyle>
            <a:lvl1pPr>
              <a:lnSpc>
                <a:spcPct val="101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ahoma" charset="0"/>
                <a:ea typeface="SimSun" charset="0"/>
              </a:defRPr>
            </a:lvl1pPr>
            <a:lvl2pPr>
              <a:lnSpc>
                <a:spcPct val="101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ahoma" charset="0"/>
                <a:ea typeface="SimSun" charset="0"/>
              </a:defRPr>
            </a:lvl2pPr>
            <a:lvl3pPr>
              <a:lnSpc>
                <a:spcPct val="101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ahoma" charset="0"/>
                <a:ea typeface="SimSun" charset="0"/>
              </a:defRPr>
            </a:lvl3pPr>
            <a:lvl4pPr>
              <a:lnSpc>
                <a:spcPct val="101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ahoma" charset="0"/>
                <a:ea typeface="SimSun" charset="0"/>
              </a:defRPr>
            </a:lvl4pPr>
            <a:lvl5pPr>
              <a:lnSpc>
                <a:spcPct val="101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ahoma" charset="0"/>
                <a:ea typeface="SimSun" charset="0"/>
              </a:defRPr>
            </a:lvl5pPr>
            <a:lvl6pPr marL="2514600" indent="-228600" defTabSz="449263" eaLnBrk="0" fontAlgn="base" hangingPunct="0">
              <a:lnSpc>
                <a:spcPct val="101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ahoma" charset="0"/>
                <a:ea typeface="SimSun" charset="0"/>
              </a:defRPr>
            </a:lvl6pPr>
            <a:lvl7pPr marL="2971800" indent="-228600" defTabSz="449263" eaLnBrk="0" fontAlgn="base" hangingPunct="0">
              <a:lnSpc>
                <a:spcPct val="101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ahoma" charset="0"/>
                <a:ea typeface="SimSun" charset="0"/>
              </a:defRPr>
            </a:lvl7pPr>
            <a:lvl8pPr marL="3429000" indent="-228600" defTabSz="449263" eaLnBrk="0" fontAlgn="base" hangingPunct="0">
              <a:lnSpc>
                <a:spcPct val="101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ahoma" charset="0"/>
                <a:ea typeface="SimSun" charset="0"/>
              </a:defRPr>
            </a:lvl8pPr>
            <a:lvl9pPr marL="3886200" indent="-228600" defTabSz="449263" eaLnBrk="0" fontAlgn="base" hangingPunct="0">
              <a:lnSpc>
                <a:spcPct val="101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ahoma" charset="0"/>
                <a:ea typeface="SimSun" charset="0"/>
              </a:defRPr>
            </a:lvl9pPr>
          </a:lstStyle>
          <a:p>
            <a:pPr algn="ctr" eaLnBrk="1">
              <a:lnSpc>
                <a:spcPct val="100000"/>
              </a:lnSpc>
              <a:spcAft>
                <a:spcPct val="0"/>
              </a:spcAft>
              <a:defRPr/>
            </a:pPr>
            <a:r>
              <a:rPr lang="en-US" altLang="en-US" sz="4400" dirty="0" smtClean="0">
                <a:solidFill>
                  <a:srgbClr val="FFC000"/>
                </a:solidFill>
                <a:latin typeface="Calibri" charset="0"/>
              </a:rPr>
              <a:t>References and bibliography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250825" y="995363"/>
            <a:ext cx="7848600" cy="566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1363" indent="-2841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marL="342900" indent="-342900" defTabSz="457200">
              <a:spcBef>
                <a:spcPct val="20000"/>
              </a:spcBef>
              <a:buClr>
                <a:srgbClr val="991426"/>
              </a:buClr>
              <a:buFont typeface="Arial"/>
              <a:buChar char="•"/>
              <a:tabLst/>
              <a:defRPr/>
            </a:pPr>
            <a:endParaRPr lang="en-US" sz="2400" dirty="0" smtClean="0">
              <a:solidFill>
                <a:srgbClr val="292B36"/>
              </a:solidFill>
              <a:latin typeface="Calibri"/>
              <a:ea typeface=""/>
            </a:endParaRPr>
          </a:p>
          <a:p>
            <a:pPr marL="342900" indent="-342900" defTabSz="457200">
              <a:spcBef>
                <a:spcPct val="20000"/>
              </a:spcBef>
              <a:buFont typeface="Arial"/>
              <a:buChar char="•"/>
              <a:tabLst/>
              <a:defRPr/>
            </a:pPr>
            <a:r>
              <a:rPr lang="en-US" sz="2400" dirty="0">
                <a:hlinkClick r:id="rId3"/>
              </a:rPr>
              <a:t>https://en.wikipedia.org/wiki/Gamification</a:t>
            </a:r>
            <a:endParaRPr lang="en-US" sz="2400" dirty="0" smtClean="0">
              <a:solidFill>
                <a:srgbClr val="292B36"/>
              </a:solidFill>
              <a:latin typeface="Calibri"/>
              <a:ea typeface=""/>
            </a:endParaRPr>
          </a:p>
          <a:p>
            <a:pPr marL="342900" indent="-342900" defTabSz="457200">
              <a:spcBef>
                <a:spcPct val="20000"/>
              </a:spcBef>
              <a:buClr>
                <a:srgbClr val="991426"/>
              </a:buClr>
              <a:buFont typeface="Arial"/>
              <a:buChar char="•"/>
              <a:tabLst/>
              <a:defRPr/>
            </a:pPr>
            <a:r>
              <a:rPr lang="en-US" sz="2400" dirty="0" smtClean="0">
                <a:solidFill>
                  <a:srgbClr val="292B36"/>
                </a:solidFill>
                <a:latin typeface="Calibri"/>
                <a:ea typeface=""/>
              </a:rPr>
              <a:t>Gamification </a:t>
            </a:r>
            <a:r>
              <a:rPr lang="en-US" sz="2400" dirty="0">
                <a:solidFill>
                  <a:srgbClr val="292B36"/>
                </a:solidFill>
                <a:latin typeface="Calibri"/>
                <a:ea typeface=""/>
              </a:rPr>
              <a:t>at Work: Designing Engaging Business </a:t>
            </a:r>
            <a:r>
              <a:rPr lang="en-US" sz="2400" dirty="0" smtClean="0">
                <a:solidFill>
                  <a:srgbClr val="292B36"/>
                </a:solidFill>
                <a:latin typeface="Calibri"/>
                <a:ea typeface=""/>
              </a:rPr>
              <a:t>Software, </a:t>
            </a:r>
            <a:r>
              <a:rPr lang="en-US" sz="2400" dirty="0">
                <a:hlinkClick r:id="rId4"/>
              </a:rPr>
              <a:t>https://</a:t>
            </a:r>
            <a:r>
              <a:rPr lang="en-US" sz="2400" dirty="0" smtClean="0">
                <a:hlinkClick r:id="rId4"/>
              </a:rPr>
              <a:t>www.interaction-design.org/literature/book/gamification-at-work-designing-engaging-business-software</a:t>
            </a:r>
            <a:endParaRPr lang="en-US" sz="2400" dirty="0" smtClean="0"/>
          </a:p>
          <a:p>
            <a:pPr marL="342900" indent="-342900" defTabSz="457200">
              <a:spcBef>
                <a:spcPct val="20000"/>
              </a:spcBef>
              <a:buClr>
                <a:srgbClr val="991426"/>
              </a:buClr>
              <a:buFont typeface="Arial"/>
              <a:buChar char="•"/>
              <a:tabLst/>
              <a:defRPr/>
            </a:pPr>
            <a:r>
              <a:rPr lang="en-US" sz="2400" dirty="0">
                <a:solidFill>
                  <a:srgbClr val="292B36"/>
                </a:solidFill>
                <a:latin typeface="Calibri"/>
                <a:ea typeface=""/>
                <a:hlinkClick r:id="rId5"/>
              </a:rPr>
              <a:t>http://</a:t>
            </a:r>
            <a:r>
              <a:rPr lang="en-US" sz="2400" dirty="0" smtClean="0">
                <a:solidFill>
                  <a:srgbClr val="292B36"/>
                </a:solidFill>
                <a:latin typeface="Calibri"/>
                <a:ea typeface=""/>
                <a:hlinkClick r:id="rId5"/>
              </a:rPr>
              <a:t>bethgoldman.com/wp-content/uploads/2013/10/gamification-at-insideview.pptx</a:t>
            </a:r>
            <a:r>
              <a:rPr lang="en-US" sz="2400" dirty="0" smtClean="0">
                <a:solidFill>
                  <a:srgbClr val="292B36"/>
                </a:solidFill>
                <a:latin typeface="Calibri"/>
                <a:ea typeface=""/>
              </a:rPr>
              <a:t> </a:t>
            </a:r>
            <a:endParaRPr lang="en-US" sz="2400" dirty="0">
              <a:solidFill>
                <a:srgbClr val="292B36"/>
              </a:solidFill>
              <a:latin typeface="Calibri"/>
              <a:ea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278662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211" y="2636912"/>
            <a:ext cx="2980184" cy="1439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98691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 smtClean="0">
                <a:solidFill>
                  <a:srgbClr val="FFC000"/>
                </a:solidFill>
              </a:rPr>
              <a:t>Kahoot</a:t>
            </a:r>
            <a:r>
              <a:rPr lang="en-GB" dirty="0" smtClean="0">
                <a:solidFill>
                  <a:srgbClr val="FFC000"/>
                </a:solidFill>
              </a:rPr>
              <a:t> example</a:t>
            </a:r>
            <a:endParaRPr lang="en-GB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defTabSz="457200">
              <a:buClr>
                <a:srgbClr val="991426"/>
              </a:buClr>
              <a:defRPr/>
            </a:pPr>
            <a:r>
              <a:rPr lang="en-US" dirty="0">
                <a:hlinkClick r:id="rId2"/>
              </a:rPr>
              <a:t>https://create.kahoot.it/details/flags-from-around-the-world/be68c11e-35eb-4106-a590-225a6fff82b0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7617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Line 2"/>
          <p:cNvSpPr>
            <a:spLocks noChangeShapeType="1"/>
          </p:cNvSpPr>
          <p:nvPr/>
        </p:nvSpPr>
        <p:spPr bwMode="auto">
          <a:xfrm>
            <a:off x="0" y="1079500"/>
            <a:ext cx="9144000" cy="1588"/>
          </a:xfrm>
          <a:prstGeom prst="line">
            <a:avLst/>
          </a:prstGeom>
          <a:noFill/>
          <a:ln w="9360">
            <a:solidFill>
              <a:srgbClr val="9900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0" y="360363"/>
            <a:ext cx="88201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91440" rIns="90000" bIns="46800"/>
          <a:lstStyle>
            <a:lvl1pPr>
              <a:lnSpc>
                <a:spcPct val="101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ahoma" charset="0"/>
                <a:ea typeface="SimSun" charset="0"/>
              </a:defRPr>
            </a:lvl1pPr>
            <a:lvl2pPr>
              <a:lnSpc>
                <a:spcPct val="101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ahoma" charset="0"/>
                <a:ea typeface="SimSun" charset="0"/>
              </a:defRPr>
            </a:lvl2pPr>
            <a:lvl3pPr>
              <a:lnSpc>
                <a:spcPct val="101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ahoma" charset="0"/>
                <a:ea typeface="SimSun" charset="0"/>
              </a:defRPr>
            </a:lvl3pPr>
            <a:lvl4pPr>
              <a:lnSpc>
                <a:spcPct val="101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ahoma" charset="0"/>
                <a:ea typeface="SimSun" charset="0"/>
              </a:defRPr>
            </a:lvl4pPr>
            <a:lvl5pPr>
              <a:lnSpc>
                <a:spcPct val="101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ahoma" charset="0"/>
                <a:ea typeface="SimSun" charset="0"/>
              </a:defRPr>
            </a:lvl5pPr>
            <a:lvl6pPr marL="2514600" indent="-228600" defTabSz="449263" eaLnBrk="0" fontAlgn="base" hangingPunct="0">
              <a:lnSpc>
                <a:spcPct val="101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ahoma" charset="0"/>
                <a:ea typeface="SimSun" charset="0"/>
              </a:defRPr>
            </a:lvl6pPr>
            <a:lvl7pPr marL="2971800" indent="-228600" defTabSz="449263" eaLnBrk="0" fontAlgn="base" hangingPunct="0">
              <a:lnSpc>
                <a:spcPct val="101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ahoma" charset="0"/>
                <a:ea typeface="SimSun" charset="0"/>
              </a:defRPr>
            </a:lvl7pPr>
            <a:lvl8pPr marL="3429000" indent="-228600" defTabSz="449263" eaLnBrk="0" fontAlgn="base" hangingPunct="0">
              <a:lnSpc>
                <a:spcPct val="101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ahoma" charset="0"/>
                <a:ea typeface="SimSun" charset="0"/>
              </a:defRPr>
            </a:lvl8pPr>
            <a:lvl9pPr marL="3886200" indent="-228600" defTabSz="449263" eaLnBrk="0" fontAlgn="base" hangingPunct="0">
              <a:lnSpc>
                <a:spcPct val="101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ahoma" charset="0"/>
                <a:ea typeface="SimSun" charset="0"/>
              </a:defRPr>
            </a:lvl9pPr>
          </a:lstStyle>
          <a:p>
            <a:pPr algn="ctr" eaLnBrk="1">
              <a:lnSpc>
                <a:spcPct val="100000"/>
              </a:lnSpc>
              <a:spcAft>
                <a:spcPct val="0"/>
              </a:spcAft>
              <a:defRPr/>
            </a:pPr>
            <a:r>
              <a:rPr lang="en-US" altLang="en-US" sz="4400" dirty="0" smtClean="0">
                <a:solidFill>
                  <a:srgbClr val="FFC000"/>
                </a:solidFill>
                <a:latin typeface="Calibri" charset="0"/>
              </a:rPr>
              <a:t>Why </a:t>
            </a:r>
            <a:r>
              <a:rPr lang="en-US" altLang="en-US" sz="4400" dirty="0" err="1" smtClean="0">
                <a:solidFill>
                  <a:srgbClr val="FFC000"/>
                </a:solidFill>
                <a:latin typeface="Calibri" charset="0"/>
              </a:rPr>
              <a:t>gamification</a:t>
            </a:r>
            <a:r>
              <a:rPr lang="en-US" altLang="en-US" sz="4400" dirty="0" smtClean="0">
                <a:solidFill>
                  <a:srgbClr val="FFC000"/>
                </a:solidFill>
                <a:latin typeface="Calibri" charset="0"/>
              </a:rPr>
              <a:t>?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250825" y="995363"/>
            <a:ext cx="8569325" cy="566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1363" indent="-2841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marL="0" indent="0" defTabSz="45720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991426"/>
              </a:buClr>
              <a:tabLst/>
              <a:defRPr/>
            </a:pPr>
            <a:endParaRPr lang="en-US" sz="2800" dirty="0" smtClean="0">
              <a:latin typeface="Calibri"/>
              <a:ea typeface=""/>
            </a:endParaRPr>
          </a:p>
          <a:p>
            <a:pPr marL="342900" indent="-342900" defTabSz="457200">
              <a:spcBef>
                <a:spcPct val="20000"/>
              </a:spcBef>
              <a:buClr>
                <a:srgbClr val="991426"/>
              </a:buClr>
              <a:buFont typeface="Arial" charset="0"/>
              <a:buChar char="•"/>
              <a:tabLst/>
              <a:defRPr/>
            </a:pPr>
            <a:r>
              <a:rPr lang="en-US" sz="2800" dirty="0">
                <a:latin typeface="Calibri"/>
                <a:ea typeface=""/>
              </a:rPr>
              <a:t>Game is not the </a:t>
            </a:r>
            <a:r>
              <a:rPr lang="en-US" sz="2800" dirty="0" smtClean="0">
                <a:latin typeface="Calibri"/>
                <a:ea typeface=""/>
              </a:rPr>
              <a:t>goal</a:t>
            </a:r>
            <a:endParaRPr lang="en-US" sz="2800" dirty="0">
              <a:latin typeface="Calibri"/>
              <a:ea typeface=""/>
            </a:endParaRPr>
          </a:p>
          <a:p>
            <a:pPr marL="342900" indent="-342900" defTabSz="457200">
              <a:spcBef>
                <a:spcPct val="20000"/>
              </a:spcBef>
              <a:buClr>
                <a:srgbClr val="991426"/>
              </a:buClr>
              <a:buFont typeface="Arial" charset="0"/>
              <a:buChar char="•"/>
              <a:tabLst/>
              <a:defRPr/>
            </a:pPr>
            <a:endParaRPr lang="en-US" sz="2800" dirty="0" smtClean="0">
              <a:latin typeface="Calibri"/>
              <a:ea typeface=""/>
            </a:endParaRPr>
          </a:p>
          <a:p>
            <a:pPr marL="342900" indent="-342900" defTabSz="457200">
              <a:spcBef>
                <a:spcPct val="20000"/>
              </a:spcBef>
              <a:buClr>
                <a:srgbClr val="991426"/>
              </a:buClr>
              <a:buFont typeface="Arial" charset="0"/>
              <a:buChar char="•"/>
              <a:tabLst/>
              <a:defRPr/>
            </a:pPr>
            <a:r>
              <a:rPr lang="en-US" sz="2800" dirty="0" smtClean="0">
                <a:latin typeface="Calibri"/>
                <a:ea typeface=""/>
              </a:rPr>
              <a:t>Engaging </a:t>
            </a:r>
            <a:r>
              <a:rPr lang="en-US" sz="2800" dirty="0">
                <a:latin typeface="Calibri"/>
                <a:ea typeface=""/>
              </a:rPr>
              <a:t>users and changing </a:t>
            </a:r>
            <a:r>
              <a:rPr lang="en-US" sz="2800" dirty="0" smtClean="0">
                <a:latin typeface="Calibri"/>
                <a:ea typeface=""/>
              </a:rPr>
              <a:t>their behavior </a:t>
            </a:r>
            <a:r>
              <a:rPr lang="en-US" sz="2800" dirty="0">
                <a:latin typeface="Calibri"/>
                <a:ea typeface=""/>
              </a:rPr>
              <a:t>is the </a:t>
            </a:r>
            <a:r>
              <a:rPr lang="en-US" sz="2800" dirty="0" smtClean="0">
                <a:latin typeface="Calibri"/>
                <a:ea typeface=""/>
              </a:rPr>
              <a:t>goal</a:t>
            </a:r>
            <a:endParaRPr lang="en-US" sz="2800" dirty="0">
              <a:latin typeface="Calibri"/>
              <a:ea typeface=""/>
            </a:endParaRPr>
          </a:p>
          <a:p>
            <a:pPr marL="342900" indent="-342900" defTabSz="45720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991426"/>
              </a:buClr>
              <a:buFont typeface="Arial" charset="0"/>
              <a:buChar char="•"/>
              <a:tabLst/>
              <a:defRPr/>
            </a:pPr>
            <a:endParaRPr lang="en-US" sz="2800" dirty="0">
              <a:solidFill>
                <a:srgbClr val="292B36"/>
              </a:solidFill>
              <a:latin typeface="Calibri"/>
              <a:ea typeface=""/>
            </a:endParaRPr>
          </a:p>
          <a:p>
            <a:pPr marL="342900" indent="-342900" defTabSz="45720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991426"/>
              </a:buClr>
              <a:buFont typeface="Arial" charset="0"/>
              <a:buChar char="•"/>
              <a:tabLst/>
              <a:defRPr/>
            </a:pPr>
            <a:endParaRPr lang="en-US" sz="2000" dirty="0">
              <a:solidFill>
                <a:srgbClr val="292B36"/>
              </a:solidFill>
              <a:latin typeface="Calibri"/>
              <a:ea typeface=""/>
            </a:endParaRPr>
          </a:p>
          <a:p>
            <a:pPr marL="342900" indent="-342900" defTabSz="45720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991426"/>
              </a:buClr>
              <a:buFont typeface="Arial"/>
              <a:buChar char="•"/>
              <a:tabLst/>
              <a:defRPr/>
            </a:pPr>
            <a:endParaRPr lang="en-US" sz="2800" dirty="0">
              <a:solidFill>
                <a:srgbClr val="292B36"/>
              </a:solidFill>
              <a:latin typeface="Calibri"/>
              <a:ea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2081366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C000"/>
                </a:solidFill>
                <a:latin typeface="Calibri" charset="0"/>
              </a:rPr>
              <a:t>Game mechanics</a:t>
            </a:r>
            <a:endParaRPr lang="en-GB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What are game mechanics?</a:t>
            </a:r>
          </a:p>
          <a:p>
            <a:endParaRPr lang="en-GB" sz="2800" dirty="0"/>
          </a:p>
          <a:p>
            <a:r>
              <a:rPr lang="en-US" sz="2800" i="1" dirty="0" smtClean="0"/>
              <a:t>Tools </a:t>
            </a:r>
            <a:r>
              <a:rPr lang="en-US" sz="2800" i="1" dirty="0"/>
              <a:t>and techniques that can be utilized to build a highly motivational user experience</a:t>
            </a:r>
            <a:endParaRPr lang="en-GB" sz="2800" i="1" dirty="0"/>
          </a:p>
        </p:txBody>
      </p:sp>
    </p:spTree>
    <p:extLst>
      <p:ext uri="{BB962C8B-B14F-4D97-AF65-F5344CB8AC3E}">
        <p14:creationId xmlns:p14="http://schemas.microsoft.com/office/powerpoint/2010/main" val="466697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C000"/>
                </a:solidFill>
                <a:latin typeface="Calibri" charset="0"/>
              </a:rPr>
              <a:t>Game mechanics - examples</a:t>
            </a:r>
            <a:endParaRPr lang="en-GB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defTabSz="457200">
              <a:defRPr/>
            </a:pPr>
            <a:r>
              <a:rPr lang="en-US" dirty="0" smtClean="0"/>
              <a:t>Voting</a:t>
            </a:r>
          </a:p>
          <a:p>
            <a:pPr marL="0" indent="0" defTabSz="457200">
              <a:buClr>
                <a:srgbClr val="991426"/>
              </a:buClr>
              <a:defRPr/>
            </a:pPr>
            <a:endParaRPr lang="en-US" dirty="0"/>
          </a:p>
          <a:p>
            <a:pPr marL="0" indent="0" defTabSz="457200">
              <a:buClr>
                <a:srgbClr val="991426"/>
              </a:buClr>
              <a:defRPr/>
            </a:pPr>
            <a:endParaRPr lang="en-GB" dirty="0"/>
          </a:p>
        </p:txBody>
      </p:sp>
      <p:pic>
        <p:nvPicPr>
          <p:cNvPr id="4" name="Picture 6" descr="http://reallifestl.com/wp-content/uploads/2013/05/f37c5ae0-4bfe-474d-8c3b-8ca2876c780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078" y="2564904"/>
            <a:ext cx="2228548" cy="1512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http://www.fbbuylikes.com/wp-content/uploads/2012/11/buy-facebook-likes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423" y="3114201"/>
            <a:ext cx="2642433" cy="192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8120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C000"/>
                </a:solidFill>
                <a:latin typeface="Calibri" charset="0"/>
              </a:rPr>
              <a:t>Game mechanics </a:t>
            </a:r>
            <a:r>
              <a:rPr lang="en-US" dirty="0">
                <a:solidFill>
                  <a:srgbClr val="FFC000"/>
                </a:solidFill>
                <a:latin typeface="Calibri" charset="0"/>
              </a:rPr>
              <a:t>- examples</a:t>
            </a:r>
            <a:endParaRPr lang="en-GB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defTabSz="457200">
              <a:defRPr/>
            </a:pPr>
            <a:r>
              <a:rPr lang="en-US" dirty="0" smtClean="0"/>
              <a:t>Follow</a:t>
            </a:r>
          </a:p>
          <a:p>
            <a:pPr marL="0" indent="0" defTabSz="457200">
              <a:buClr>
                <a:srgbClr val="991426"/>
              </a:buClr>
              <a:defRPr/>
            </a:pPr>
            <a:endParaRPr lang="en-US" dirty="0"/>
          </a:p>
          <a:p>
            <a:pPr marL="0" indent="0" defTabSz="457200">
              <a:buClr>
                <a:srgbClr val="991426"/>
              </a:buClr>
              <a:defRPr/>
            </a:pPr>
            <a:endParaRPr lang="en-GB" dirty="0"/>
          </a:p>
        </p:txBody>
      </p:sp>
      <p:sp>
        <p:nvSpPr>
          <p:cNvPr id="6" name="AutoShape 2" descr="mage result for facebook"/>
          <p:cNvSpPr>
            <a:spLocks noChangeAspect="1" noChangeArrowheads="1"/>
          </p:cNvSpPr>
          <p:nvPr/>
        </p:nvSpPr>
        <p:spPr bwMode="auto">
          <a:xfrm flipH="1">
            <a:off x="-2420888" y="0"/>
            <a:ext cx="2420888" cy="242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2318" y="3429000"/>
            <a:ext cx="1008112" cy="1008112"/>
          </a:xfrm>
          <a:prstGeom prst="rect">
            <a:avLst/>
          </a:prstGeom>
        </p:spPr>
      </p:pic>
      <p:sp>
        <p:nvSpPr>
          <p:cNvPr id="8" name="AutoShape 4" descr="mage result for linked in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032" y="2197100"/>
            <a:ext cx="2811602" cy="2105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C000"/>
                </a:solidFill>
                <a:latin typeface="Calibri" charset="0"/>
              </a:rPr>
              <a:t>Game mechanics </a:t>
            </a:r>
            <a:r>
              <a:rPr lang="en-US" dirty="0">
                <a:solidFill>
                  <a:srgbClr val="FFC000"/>
                </a:solidFill>
                <a:latin typeface="Calibri" charset="0"/>
              </a:rPr>
              <a:t>- examples</a:t>
            </a:r>
            <a:endParaRPr lang="en-GB" dirty="0">
              <a:solidFill>
                <a:srgbClr val="FFC000"/>
              </a:solidFill>
            </a:endParaRPr>
          </a:p>
        </p:txBody>
      </p:sp>
      <p:sp>
        <p:nvSpPr>
          <p:cNvPr id="6" name="AutoShape 2" descr="mage result for facebook"/>
          <p:cNvSpPr>
            <a:spLocks noChangeAspect="1" noChangeArrowheads="1"/>
          </p:cNvSpPr>
          <p:nvPr/>
        </p:nvSpPr>
        <p:spPr bwMode="auto">
          <a:xfrm flipH="1">
            <a:off x="-2420888" y="0"/>
            <a:ext cx="2420888" cy="242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4" descr="mage result for linked in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4088" y="2204864"/>
            <a:ext cx="2304943" cy="1726483"/>
          </a:xfrm>
          <a:prstGeom prst="rect">
            <a:avLst/>
          </a:prstGeom>
        </p:spPr>
      </p:pic>
      <p:sp>
        <p:nvSpPr>
          <p:cNvPr id="12" name="AutoShape 6" descr="mage result for qatar qmiles"/>
          <p:cNvSpPr>
            <a:spLocks noGrp="1" noChangeAspect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defTabSz="457200">
              <a:defRPr/>
            </a:pPr>
            <a:r>
              <a:rPr lang="en-GB" dirty="0" smtClean="0"/>
              <a:t>Collect</a:t>
            </a:r>
            <a:endParaRPr lang="en-US" dirty="0"/>
          </a:p>
        </p:txBody>
      </p:sp>
      <p:pic>
        <p:nvPicPr>
          <p:cNvPr id="2056" name="Picture 8" descr="mage result for qatar qmil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599" y="4149080"/>
            <a:ext cx="2765107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1850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C000"/>
                </a:solidFill>
                <a:latin typeface="Calibri" charset="0"/>
              </a:rPr>
              <a:t>Game mechanics </a:t>
            </a:r>
            <a:r>
              <a:rPr lang="en-US" dirty="0">
                <a:solidFill>
                  <a:srgbClr val="FFC000"/>
                </a:solidFill>
                <a:latin typeface="Calibri" charset="0"/>
              </a:rPr>
              <a:t>- examples</a:t>
            </a:r>
            <a:endParaRPr lang="en-GB" dirty="0">
              <a:solidFill>
                <a:srgbClr val="FFC000"/>
              </a:solidFill>
            </a:endParaRPr>
          </a:p>
        </p:txBody>
      </p:sp>
      <p:sp>
        <p:nvSpPr>
          <p:cNvPr id="6" name="AutoShape 2" descr="mage result for facebook"/>
          <p:cNvSpPr>
            <a:spLocks noChangeAspect="1" noChangeArrowheads="1"/>
          </p:cNvSpPr>
          <p:nvPr/>
        </p:nvSpPr>
        <p:spPr bwMode="auto">
          <a:xfrm flipH="1">
            <a:off x="-2420888" y="0"/>
            <a:ext cx="2420888" cy="242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4" descr="mage result for linked in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6" descr="mage result for qatar qmiles"/>
          <p:cNvSpPr>
            <a:spLocks noGrp="1" noChangeAspect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defTabSz="457200">
              <a:defRPr/>
            </a:pPr>
            <a:r>
              <a:rPr lang="en-GB" dirty="0" smtClean="0"/>
              <a:t>Unlock</a:t>
            </a:r>
          </a:p>
          <a:p>
            <a:pPr marL="0" indent="0" defTabSz="457200">
              <a:defRPr/>
            </a:pPr>
            <a:r>
              <a:rPr lang="en-GB" dirty="0" smtClean="0"/>
              <a:t>Lottery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9832" y="2996952"/>
            <a:ext cx="3937000" cy="207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472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mageCreateDate xmlns="060A2024-F6EB-4942-AB8B-FD2115F58C2D" xsi:nil="true"/>
    <wic_System_Copyright xmlns="http://schemas.microsoft.com/sharepoint/v3/fields" xsi:nil="true"/>
    <_dlc_DocId xmlns="22fd18e6-64cf-4f9f-aa22-5c0dbd791516">XJEAPHMFWCY4-20-304</_dlc_DocId>
    <_dlc_DocIdUrl xmlns="22fd18e6-64cf-4f9f-aa22-5c0dbd791516">
      <Url>https://mutah.edu.jo/_layouts/DocIdRedir.aspx?ID=XJEAPHMFWCY4-20-304</Url>
      <Description>XJEAPHMFWCY4-20-304</Description>
    </_dlc_DocIdUrl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0FE7F837F8B1924E8065DDDFEB6A4392" ma:contentTypeVersion="0" ma:contentTypeDescription="Upload an image." ma:contentTypeScope="" ma:versionID="ddc70aa3ddcce86d4d521180d65448d5">
  <xsd:schema xmlns:xsd="http://www.w3.org/2001/XMLSchema" xmlns:xs="http://www.w3.org/2001/XMLSchema" xmlns:p="http://schemas.microsoft.com/office/2006/metadata/properties" xmlns:ns1="http://schemas.microsoft.com/sharepoint/v3" xmlns:ns2="060A2024-F6EB-4942-AB8B-FD2115F58C2D" xmlns:ns3="22fd18e6-64cf-4f9f-aa22-5c0dbd791516" xmlns:ns4="http://schemas.microsoft.com/sharepoint/v3/fields" targetNamespace="http://schemas.microsoft.com/office/2006/metadata/properties" ma:root="true" ma:fieldsID="c6385d98d2bcdd5b26376b89d8167d62" ns1:_="" ns2:_="" ns3:_="" ns4:_="">
    <xsd:import namespace="http://schemas.microsoft.com/sharepoint/v3"/>
    <xsd:import namespace="060A2024-F6EB-4942-AB8B-FD2115F58C2D"/>
    <xsd:import namespace="22fd18e6-64cf-4f9f-aa22-5c0dbd791516"/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3:_dlc_DocId" minOccurs="0"/>
                <xsd:element ref="ns3:_dlc_DocIdUrl" minOccurs="0"/>
                <xsd:element ref="ns3:_dlc_DocIdPersistId" minOccurs="0"/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4:wic_System_Copyrigh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11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12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3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4" nillable="true" ma:displayName="Item Type" ma:hidden="true" ma:list="Docs" ma:internalName="FSObjType" ma:readOnly="true" ma:showField="FSTyp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0A2024-F6EB-4942-AB8B-FD2115F58C2D" elementFormDefault="qualified">
    <xsd:import namespace="http://schemas.microsoft.com/office/2006/documentManagement/types"/>
    <xsd:import namespace="http://schemas.microsoft.com/office/infopath/2007/PartnerControls"/>
    <xsd:element name="ThumbnailExists" ma:index="21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22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3" nillable="true" ma:displayName="Width" ma:internalName="ImageWidth" ma:readOnly="true">
      <xsd:simpleType>
        <xsd:restriction base="dms:Unknown"/>
      </xsd:simpleType>
    </xsd:element>
    <xsd:element name="ImageHeight" ma:index="25" nillable="true" ma:displayName="Height" ma:internalName="ImageHeight" ma:readOnly="true">
      <xsd:simpleType>
        <xsd:restriction base="dms:Unknown"/>
      </xsd:simpleType>
    </xsd:element>
    <xsd:element name="ImageCreateDate" ma:index="28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fd18e6-64cf-4f9f-aa22-5c0dbd791516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9" nillable="true" ma:displayName="Copyright" ma:internalName="wic_System_Copyright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7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6" ma:displayName="Comments"/>
        <xsd:element name="keywords" minOccurs="0" maxOccurs="1" type="xsd:string" ma:index="17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1157976-48A8-4F74-9C9E-A985AFB1E48D}"/>
</file>

<file path=customXml/itemProps2.xml><?xml version="1.0" encoding="utf-8"?>
<ds:datastoreItem xmlns:ds="http://schemas.openxmlformats.org/officeDocument/2006/customXml" ds:itemID="{3E26C7E0-DD83-4EC9-84F8-6C8454E04324}"/>
</file>

<file path=customXml/itemProps3.xml><?xml version="1.0" encoding="utf-8"?>
<ds:datastoreItem xmlns:ds="http://schemas.openxmlformats.org/officeDocument/2006/customXml" ds:itemID="{61017535-1615-4C3B-83C3-72DFBD1ABB2F}"/>
</file>

<file path=customXml/itemProps4.xml><?xml version="1.0" encoding="utf-8"?>
<ds:datastoreItem xmlns:ds="http://schemas.openxmlformats.org/officeDocument/2006/customXml" ds:itemID="{0F61F17E-E517-4B24-BBCC-91425E20D269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241</TotalTime>
  <Words>702</Words>
  <Application>Microsoft Office PowerPoint</Application>
  <PresentationFormat>On-screen Show (4:3)</PresentationFormat>
  <Paragraphs>184</Paragraphs>
  <Slides>35</Slides>
  <Notes>7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SimSun</vt:lpstr>
      <vt:lpstr>Arial</vt:lpstr>
      <vt:lpstr>Calibri</vt:lpstr>
      <vt:lpstr>Times New Roman</vt:lpstr>
      <vt:lpstr>Office Theme</vt:lpstr>
      <vt:lpstr>PowerPoint Presentation</vt:lpstr>
      <vt:lpstr>What is gamification?</vt:lpstr>
      <vt:lpstr>PowerPoint Presentation</vt:lpstr>
      <vt:lpstr>PowerPoint Presentation</vt:lpstr>
      <vt:lpstr>Game mechanics</vt:lpstr>
      <vt:lpstr>Game mechanics - examples</vt:lpstr>
      <vt:lpstr>Game mechanics - examples</vt:lpstr>
      <vt:lpstr>Game mechanics - examples</vt:lpstr>
      <vt:lpstr>Game mechanics - examples</vt:lpstr>
      <vt:lpstr>Game mechanics - examples</vt:lpstr>
      <vt:lpstr>Other Game mechanics</vt:lpstr>
      <vt:lpstr>Other Game mechanics</vt:lpstr>
      <vt:lpstr>Other Game mechanics</vt:lpstr>
      <vt:lpstr>Other Game mechanics</vt:lpstr>
      <vt:lpstr>Common gamification techniques</vt:lpstr>
      <vt:lpstr>Feedback loop</vt:lpstr>
      <vt:lpstr>Gamification and psychology</vt:lpstr>
      <vt:lpstr>The Psychology of Gamification</vt:lpstr>
      <vt:lpstr>Breakout Session: User Types</vt:lpstr>
      <vt:lpstr>Breakout Session: User Types</vt:lpstr>
      <vt:lpstr>Other Gamification Examples</vt:lpstr>
      <vt:lpstr>Other Gamification Examples</vt:lpstr>
      <vt:lpstr>Case study: computer science</vt:lpstr>
      <vt:lpstr>Gamification in Stack Overflow</vt:lpstr>
      <vt:lpstr>Gamification in Stack Overflow</vt:lpstr>
      <vt:lpstr>Why you need to understand gamification</vt:lpstr>
      <vt:lpstr>Gamification at work</vt:lpstr>
      <vt:lpstr>Gartner about gamification</vt:lpstr>
      <vt:lpstr>Gartner about gamification</vt:lpstr>
      <vt:lpstr>Kahoot</vt:lpstr>
      <vt:lpstr>Kahoot</vt:lpstr>
      <vt:lpstr>Kahoot in business</vt:lpstr>
      <vt:lpstr>PowerPoint Presentation</vt:lpstr>
      <vt:lpstr>PowerPoint Presentation</vt:lpstr>
      <vt:lpstr>Kahoot example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Home</cp:lastModifiedBy>
  <cp:revision>71</cp:revision>
  <dcterms:created xsi:type="dcterms:W3CDTF">2018-09-11T16:13:06Z</dcterms:created>
  <dcterms:modified xsi:type="dcterms:W3CDTF">2019-12-07T08:14:44Z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0x0101009148F5A04DDD49CBA7127AADA5FB792B00AADE34325A8B49CDA8BB4DB53328F214000FE7F837F8B1924E8065DDDFEB6A4392</vt:lpwstr>
  </property>
  <property fmtid="{D5CDD505-2E9C-101B-9397-08002B2CF9AE}" pid="3" name="_dlc_DocIdItemGuid">
    <vt:lpwstr>aa7bb673-8130-425b-913a-1d604ff35906</vt:lpwstr>
  </property>
</Properties>
</file>